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16"/>
  </p:notesMasterIdLst>
  <p:sldIdLst>
    <p:sldId id="256" r:id="rId4"/>
    <p:sldId id="2777" r:id="rId5"/>
    <p:sldId id="2776" r:id="rId6"/>
    <p:sldId id="2779" r:id="rId7"/>
    <p:sldId id="2721" r:id="rId8"/>
    <p:sldId id="2778" r:id="rId9"/>
    <p:sldId id="2773" r:id="rId10"/>
    <p:sldId id="2774" r:id="rId11"/>
    <p:sldId id="2772" r:id="rId12"/>
    <p:sldId id="2775" r:id="rId13"/>
    <p:sldId id="2780" r:id="rId14"/>
    <p:sldId id="26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  <a:t>2023/5/25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C9FD41-EC87-4F80-B149-776537F2F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5E497D-E636-4102-AF28-62012C7A8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0236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E98D9-BD81-43F8-95B4-0F7C99345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E95AA9-4CA2-4F4B-8A6A-117D46319E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00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2FD7E2-68C9-42DF-A801-EE0237E49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846B4-CC3E-4663-B5EE-2A1A34A691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97031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DDA4E-59F5-465C-8D6D-07C227C9C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B15E2F-E42C-449E-9379-D11EA1FF3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8304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9C0F2-445A-4318-8B63-7218D6A5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6DBE36-0FBD-46E1-8284-6F569FAF6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7377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B60D9-EF44-45C8-883E-7503A7BE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C36DB5-BDA9-4CBC-A91B-213F2B893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161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EBD74-47F3-4093-851A-64104FFDC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AFA64E-4BF7-4A45-8E2E-6E09E2C148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1C472-88E8-4E53-8EB9-C542CE873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7287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42819-0046-4DB3-BEBD-3670C0C0C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81442F-5AC2-4147-A1A1-DFCF0F7C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4E61AA-4816-44BD-AD62-E0E22C630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6D970C-D2AE-469E-A06C-723E413E7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C50BD53-C032-4E4A-BBF4-DFBA2F9A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62300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9A43A7-F0E6-4F6B-B8A2-BFE7FD7F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065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369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C3618D-C6DA-45BB-B4DC-379350AF4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55E4A7-25FD-4B66-9E7C-D9E0D82BB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012AC8-BECC-46DA-BCCF-742C85047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4761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13284-6214-4DB2-9895-383EEF501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73ED6-648F-40CF-97C2-3C62252E2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0603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C108EF-F388-49AC-BE35-8354C9E02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6A98BF-8A4F-4D2A-942C-88C63D73F5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B213E-8C9A-49BC-A8FA-B04DCDC0A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56987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BAC20-0A89-4A3D-AD56-990E55B62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BF155F-7F93-443A-9085-9FF5A249D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48999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FFCEBB-0819-406D-8C6D-E804ADE7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A885B6-D30C-4683-94C5-F1D61A02E4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000029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541"/>
            <a:ext cx="9144000" cy="417454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8607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81006"/>
            <a:ext cx="9144000" cy="41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3028949"/>
            <a:ext cx="9144000" cy="3829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16" y="5207130"/>
            <a:ext cx="3224212" cy="22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736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48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0" name="矩形 59"/>
          <p:cNvSpPr/>
          <p:nvPr userDrawn="1"/>
        </p:nvSpPr>
        <p:spPr>
          <a:xfrm>
            <a:off x="0" y="6519333"/>
            <a:ext cx="9144000" cy="338667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65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09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5" y="-364977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3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1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76126" y="939800"/>
            <a:ext cx="8309214" cy="50038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3429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6858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287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71600" indent="0">
              <a:lnSpc>
                <a:spcPct val="120000"/>
              </a:lnSpc>
              <a:buFontTx/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60" name="直接连接符 59"/>
          <p:cNvCxnSpPr/>
          <p:nvPr userDrawn="1"/>
        </p:nvCxnSpPr>
        <p:spPr>
          <a:xfrm>
            <a:off x="-14963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 userDrawn="1"/>
        </p:nvSpPr>
        <p:spPr>
          <a:xfrm>
            <a:off x="900016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 userDrawn="1"/>
        </p:nvSpPr>
        <p:spPr>
          <a:xfrm>
            <a:off x="301440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 userDrawn="1"/>
        </p:nvSpPr>
        <p:spPr>
          <a:xfrm>
            <a:off x="1498592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 userDrawn="1"/>
        </p:nvSpPr>
        <p:spPr>
          <a:xfrm>
            <a:off x="2097168" y="6166453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6" y="6333847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6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组合 81"/>
          <p:cNvGrpSpPr/>
          <p:nvPr userDrawn="1"/>
        </p:nvGrpSpPr>
        <p:grpSpPr>
          <a:xfrm>
            <a:off x="958634" y="6237104"/>
            <a:ext cx="386643" cy="435233"/>
            <a:chOff x="2641350" y="673269"/>
            <a:chExt cx="953677" cy="1079198"/>
          </a:xfrm>
        </p:grpSpPr>
        <p:sp>
          <p:nvSpPr>
            <p:cNvPr id="83" name="矩形 82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922071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87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79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48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803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29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931BF-B3A8-4AA2-AB04-D632D86B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4CBF6-B4CA-495F-B4C5-231FE3995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289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222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64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6507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843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033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3556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848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10510"/>
            <a:ext cx="9144000" cy="1079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1"/>
            <a:ext cx="9144000" cy="654051"/>
          </a:xfrm>
          <a:prstGeom prst="rect">
            <a:avLst/>
          </a:prstGeom>
          <a:solidFill>
            <a:srgbClr val="AE1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-14962" y="6513451"/>
            <a:ext cx="9158963" cy="0"/>
          </a:xfrm>
          <a:prstGeom prst="line">
            <a:avLst/>
          </a:prstGeom>
          <a:ln w="50800">
            <a:solidFill>
              <a:srgbClr val="AE1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900017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/>
        </p:nvSpPr>
        <p:spPr>
          <a:xfrm>
            <a:off x="301440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/>
        </p:nvSpPr>
        <p:spPr>
          <a:xfrm>
            <a:off x="1498593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/>
        </p:nvSpPr>
        <p:spPr>
          <a:xfrm>
            <a:off x="2097168" y="6166454"/>
            <a:ext cx="485775" cy="6477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2" name="Picture 2" descr="C:\Users\dell\Desktop\ecnu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666" y="-364976"/>
            <a:ext cx="2492297" cy="1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椭圆 40"/>
          <p:cNvSpPr/>
          <p:nvPr userDrawn="1"/>
        </p:nvSpPr>
        <p:spPr>
          <a:xfrm>
            <a:off x="4245644" y="1785940"/>
            <a:ext cx="652714" cy="870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圆角矩形 42"/>
          <p:cNvSpPr/>
          <p:nvPr userDrawn="1"/>
        </p:nvSpPr>
        <p:spPr>
          <a:xfrm rot="18956419">
            <a:off x="4838947" y="2371439"/>
            <a:ext cx="126000" cy="590564"/>
          </a:xfrm>
          <a:prstGeom prst="roundRect">
            <a:avLst>
              <a:gd name="adj" fmla="val 436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90501" y="76202"/>
            <a:ext cx="5400675" cy="71755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87" y="6333848"/>
            <a:ext cx="417862" cy="3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89" b="100000" l="1304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1" y="6199767"/>
            <a:ext cx="438150" cy="56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组合 59"/>
          <p:cNvGrpSpPr/>
          <p:nvPr userDrawn="1"/>
        </p:nvGrpSpPr>
        <p:grpSpPr>
          <a:xfrm>
            <a:off x="958635" y="6237105"/>
            <a:ext cx="386643" cy="435233"/>
            <a:chOff x="2641350" y="673269"/>
            <a:chExt cx="953678" cy="1079198"/>
          </a:xfrm>
        </p:grpSpPr>
        <p:sp>
          <p:nvSpPr>
            <p:cNvPr id="71" name="矩形 70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2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-1" fmla="*/ 0 w 10147"/>
                <a:gd name="connsiteY0-2" fmla="*/ 3996 h 10000"/>
                <a:gd name="connsiteX1-3" fmla="*/ 10147 w 10147"/>
                <a:gd name="connsiteY1-4" fmla="*/ 0 h 10000"/>
                <a:gd name="connsiteX2-5" fmla="*/ 10147 w 10147"/>
                <a:gd name="connsiteY2-6" fmla="*/ 10000 h 10000"/>
                <a:gd name="connsiteX3-7" fmla="*/ 147 w 10147"/>
                <a:gd name="connsiteY3-8" fmla="*/ 10000 h 10000"/>
                <a:gd name="connsiteX4-9" fmla="*/ 0 w 10147"/>
                <a:gd name="connsiteY4-10" fmla="*/ 3996 h 10000"/>
                <a:gd name="connsiteX0-11" fmla="*/ 0 w 10441"/>
                <a:gd name="connsiteY0-12" fmla="*/ 5992 h 11996"/>
                <a:gd name="connsiteX1-13" fmla="*/ 10441 w 10441"/>
                <a:gd name="connsiteY1-14" fmla="*/ 0 h 11996"/>
                <a:gd name="connsiteX2-15" fmla="*/ 10147 w 10441"/>
                <a:gd name="connsiteY2-16" fmla="*/ 11996 h 11996"/>
                <a:gd name="connsiteX3-17" fmla="*/ 147 w 10441"/>
                <a:gd name="connsiteY3-18" fmla="*/ 11996 h 11996"/>
                <a:gd name="connsiteX4-19" fmla="*/ 0 w 10441"/>
                <a:gd name="connsiteY4-20" fmla="*/ 5992 h 119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8" name="等腰三角形 2054"/>
            <p:cNvSpPr/>
            <p:nvPr/>
          </p:nvSpPr>
          <p:spPr>
            <a:xfrm rot="16200000">
              <a:off x="3065996" y="1071739"/>
              <a:ext cx="292348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-1" fmla="*/ 0 w 292347"/>
                <a:gd name="connsiteY0-2" fmla="*/ 675267 h 675267"/>
                <a:gd name="connsiteX1-3" fmla="*/ 127126 w 292347"/>
                <a:gd name="connsiteY1-4" fmla="*/ 0 h 675267"/>
                <a:gd name="connsiteX2-5" fmla="*/ 292347 w 292347"/>
                <a:gd name="connsiteY2-6" fmla="*/ 649870 h 675267"/>
                <a:gd name="connsiteX3-7" fmla="*/ 0 w 292347"/>
                <a:gd name="connsiteY3-8" fmla="*/ 675267 h 675267"/>
                <a:gd name="connsiteX0-9" fmla="*/ 0 w 292347"/>
                <a:gd name="connsiteY0-10" fmla="*/ 675267 h 687970"/>
                <a:gd name="connsiteX1-11" fmla="*/ 127126 w 292347"/>
                <a:gd name="connsiteY1-12" fmla="*/ 0 h 687970"/>
                <a:gd name="connsiteX2-13" fmla="*/ 292347 w 292347"/>
                <a:gd name="connsiteY2-14" fmla="*/ 687970 h 687970"/>
                <a:gd name="connsiteX3-15" fmla="*/ 0 w 292347"/>
                <a:gd name="connsiteY3-16" fmla="*/ 675267 h 6879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22072" y="673269"/>
              <a:ext cx="672956" cy="6868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6">
                      <a:lumMod val="75000"/>
                    </a:schemeClr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pic>
        <p:nvPicPr>
          <p:cNvPr id="11269" name="Picture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606" y="6347980"/>
            <a:ext cx="293722" cy="32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05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7CAD4-98B0-4DE4-A879-781093CE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1173FC-C8B4-4CF6-BC42-7755222CF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4B7773-DCC3-4BE5-80EB-141F0DB08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526101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4EFA7-7BA1-4125-8747-03FAEA0B5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FD97A0-85E1-48D5-A15B-71DA30844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74755-FC18-4A45-86F5-71F4DEB2E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D550C8-A3B9-4AA7-8B93-B2E334F4A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943ED28-CA82-47B8-AC79-EA3703DA4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15575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72D68-2712-4FEC-A9D8-4CC1335C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6325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304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0532C-95D8-461D-B2CF-5451ED5B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EC27A-F903-4626-B43B-973B03A4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977EF3-BA04-443A-9DD9-3128DE64A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7905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927A1-EA0D-47B1-997E-8C6C6F1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40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A01E69-B22D-43F6-AE65-2309DA050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9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E84184-6862-4994-A143-B9E355E5D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40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37275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3317E28A-C386-45EA-BA7C-414BD5ADFB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>
            <a:extLst>
              <a:ext uri="{FF2B5EF4-FFF2-40B4-BE49-F238E27FC236}">
                <a16:creationId xmlns:a16="http://schemas.microsoft.com/office/drawing/2014/main" id="{A85E8514-A00F-44DE-8DB5-720CFCF253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78709-D7B2-493B-9ACC-3BCC744C488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7132-01F8-41B3-8AA5-2755E560DD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5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749FE6-0F51-4718-A314-2507B108DB63}"/>
              </a:ext>
            </a:extLst>
          </p:cNvPr>
          <p:cNvSpPr txBox="1"/>
          <p:nvPr/>
        </p:nvSpPr>
        <p:spPr>
          <a:xfrm>
            <a:off x="3351153" y="227687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448CAD-B811-4A2F-8272-7EBE374FF87C}"/>
              </a:ext>
            </a:extLst>
          </p:cNvPr>
          <p:cNvSpPr txBox="1"/>
          <p:nvPr/>
        </p:nvSpPr>
        <p:spPr>
          <a:xfrm flipH="1">
            <a:off x="2038575" y="3419714"/>
            <a:ext cx="506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实验十一</a:t>
            </a:r>
            <a:endParaRPr lang="en-US" altLang="zh-CN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279E3-1B8B-4310-BAB2-31AE6CCFBC4C}"/>
              </a:ext>
            </a:extLst>
          </p:cNvPr>
          <p:cNvSpPr txBox="1"/>
          <p:nvPr/>
        </p:nvSpPr>
        <p:spPr>
          <a:xfrm>
            <a:off x="4133422" y="414908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宋立康</a:t>
            </a:r>
          </a:p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C08E6-E813-461F-BFA8-E673D22F155A}"/>
              </a:ext>
            </a:extLst>
          </p:cNvPr>
          <p:cNvSpPr txBox="1"/>
          <p:nvPr/>
        </p:nvSpPr>
        <p:spPr>
          <a:xfrm>
            <a:off x="2195740" y="4684494"/>
            <a:ext cx="5077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51255903025@stu.ecnu.edu.cn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计算机楼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231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145957-B779-4B3A-8CB9-7876969E6D09}"/>
              </a:ext>
            </a:extLst>
          </p:cNvPr>
          <p:cNvSpPr txBox="1"/>
          <p:nvPr/>
        </p:nvSpPr>
        <p:spPr>
          <a:xfrm>
            <a:off x="1619676" y="385500"/>
            <a:ext cx="2496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CBB992-CE8B-46E9-9683-9F76DAE7D08E}"/>
              </a:ext>
            </a:extLst>
          </p:cNvPr>
          <p:cNvSpPr txBox="1"/>
          <p:nvPr/>
        </p:nvSpPr>
        <p:spPr>
          <a:xfrm>
            <a:off x="539552" y="1700808"/>
            <a:ext cx="403187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和实现方式有关，而且关系很大。</a:t>
            </a:r>
            <a:endParaRPr lang="en-US" altLang="zh-CN" sz="2000" dirty="0"/>
          </a:p>
          <a:p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直接二叉树查找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 err="1"/>
              <a:t>Hashmap</a:t>
            </a:r>
            <a:endParaRPr lang="en-US" altLang="zh-CN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/>
              <a:t>根据内存找</a:t>
            </a:r>
            <a:endParaRPr lang="en-US" altLang="zh-CN" sz="2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9C0E36-942F-4E6F-80CF-BD5F038C5B41}"/>
              </a:ext>
            </a:extLst>
          </p:cNvPr>
          <p:cNvSpPr txBox="1"/>
          <p:nvPr/>
        </p:nvSpPr>
        <p:spPr>
          <a:xfrm>
            <a:off x="611560" y="364502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哈夫曼编码一般会比普通方式慢一些。（但是其实跟实现方式，硬件有很大关系，所以这里不提供参考值）</a:t>
            </a:r>
          </a:p>
        </p:txBody>
      </p:sp>
    </p:spTree>
    <p:extLst>
      <p:ext uri="{BB962C8B-B14F-4D97-AF65-F5344CB8AC3E}">
        <p14:creationId xmlns:p14="http://schemas.microsoft.com/office/powerpoint/2010/main" val="2880872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632C55-4C7A-4362-902D-95C67C020E77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杂项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90CACB-627E-450A-B54C-B92A2AD1832B}"/>
              </a:ext>
            </a:extLst>
          </p:cNvPr>
          <p:cNvSpPr txBox="1"/>
          <p:nvPr/>
        </p:nvSpPr>
        <p:spPr>
          <a:xfrm>
            <a:off x="611560" y="1484784"/>
            <a:ext cx="770485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计时问题</a:t>
            </a:r>
            <a:endParaRPr lang="en-US" altLang="zh-CN" sz="2800" dirty="0"/>
          </a:p>
          <a:p>
            <a:r>
              <a:rPr lang="en-US" altLang="zh-CN" dirty="0"/>
              <a:t>time(),</a:t>
            </a:r>
            <a:r>
              <a:rPr lang="en-US" altLang="zh-CN" dirty="0" err="1"/>
              <a:t>gettimeofday,clock_gettime</a:t>
            </a:r>
            <a:r>
              <a:rPr lang="en-US" altLang="zh-CN" dirty="0"/>
              <a:t> ,</a:t>
            </a:r>
            <a:r>
              <a:rPr lang="en-US" altLang="zh-CN" dirty="0" err="1"/>
              <a:t>QueryPerformanceFrequency&amp;QueryPerformanceCounter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输入问题</a:t>
            </a: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/>
              <a:t>作业迟交</a:t>
            </a:r>
            <a:endParaRPr lang="en-US" altLang="zh-CN" sz="2800" dirty="0"/>
          </a:p>
        </p:txBody>
      </p:sp>
      <p:sp>
        <p:nvSpPr>
          <p:cNvPr id="4" name="乘号 3">
            <a:extLst>
              <a:ext uri="{FF2B5EF4-FFF2-40B4-BE49-F238E27FC236}">
                <a16:creationId xmlns:a16="http://schemas.microsoft.com/office/drawing/2014/main" id="{73C4938D-B19F-443F-88FD-69278458598E}"/>
              </a:ext>
            </a:extLst>
          </p:cNvPr>
          <p:cNvSpPr/>
          <p:nvPr/>
        </p:nvSpPr>
        <p:spPr>
          <a:xfrm>
            <a:off x="2987824" y="2820434"/>
            <a:ext cx="476989" cy="4572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72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AD04EB-E453-4BE5-BDE9-91DB779632BE}"/>
              </a:ext>
            </a:extLst>
          </p:cNvPr>
          <p:cNvSpPr txBox="1"/>
          <p:nvPr/>
        </p:nvSpPr>
        <p:spPr>
          <a:xfrm>
            <a:off x="1619676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CA5ECD-AAA8-4BEA-B3B7-63FB2D5D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951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A37FB9-395D-401C-9CDB-3676442C699F}"/>
              </a:ext>
            </a:extLst>
          </p:cNvPr>
          <p:cNvSpPr txBox="1"/>
          <p:nvPr/>
        </p:nvSpPr>
        <p:spPr>
          <a:xfrm>
            <a:off x="1619676" y="3855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贪心算法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B1DBA0-B960-4FF2-8C9E-678A39669B7B}"/>
              </a:ext>
            </a:extLst>
          </p:cNvPr>
          <p:cNvSpPr txBox="1"/>
          <p:nvPr/>
        </p:nvSpPr>
        <p:spPr>
          <a:xfrm>
            <a:off x="579976" y="1556792"/>
            <a:ext cx="59362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/>
              <a:t>贪心，只在乎眼前</a:t>
            </a:r>
            <a:endParaRPr lang="en-US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/>
              <a:t>应用很广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zh-CN" altLang="en-US" sz="2400" dirty="0"/>
              <a:t>梯度下降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zh-CN" altLang="en-US" sz="2400" dirty="0"/>
              <a:t>强化学习中也有很多</a:t>
            </a:r>
            <a:r>
              <a:rPr lang="en-US" altLang="zh-CN" sz="2400" dirty="0"/>
              <a:t>greedy</a:t>
            </a:r>
            <a:r>
              <a:rPr lang="zh-CN" altLang="en-US" sz="2400" dirty="0"/>
              <a:t>行动策略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/>
              <a:t>简单                    快，编程容易</a:t>
            </a:r>
            <a:endParaRPr lang="en-US" altLang="zh-CN" sz="2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0F3AAD-8AD9-49C7-95F6-05763AE391A6}"/>
              </a:ext>
            </a:extLst>
          </p:cNvPr>
          <p:cNvSpPr txBox="1"/>
          <p:nvPr/>
        </p:nvSpPr>
        <p:spPr>
          <a:xfrm>
            <a:off x="590278" y="5085184"/>
            <a:ext cx="20697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/>
              <a:t>局部最优解</a:t>
            </a:r>
            <a:endParaRPr lang="en-US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endParaRPr lang="zh-CN" altLang="en-US" sz="2400" dirty="0"/>
          </a:p>
          <a:p>
            <a:endParaRPr lang="zh-CN" altLang="en-US" sz="2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7CAF26-4894-47BD-9C77-909FEF28A385}"/>
              </a:ext>
            </a:extLst>
          </p:cNvPr>
          <p:cNvSpPr txBox="1"/>
          <p:nvPr/>
        </p:nvSpPr>
        <p:spPr>
          <a:xfrm>
            <a:off x="4447365" y="511132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加入探索的思想</a:t>
            </a:r>
          </a:p>
        </p:txBody>
      </p:sp>
      <p:sp>
        <p:nvSpPr>
          <p:cNvPr id="10" name="箭头: 下 9">
            <a:extLst>
              <a:ext uri="{FF2B5EF4-FFF2-40B4-BE49-F238E27FC236}">
                <a16:creationId xmlns:a16="http://schemas.microsoft.com/office/drawing/2014/main" id="{FB8D2F87-934E-4B3A-8EEA-2493D106338C}"/>
              </a:ext>
            </a:extLst>
          </p:cNvPr>
          <p:cNvSpPr/>
          <p:nvPr/>
        </p:nvSpPr>
        <p:spPr>
          <a:xfrm rot="16200000">
            <a:off x="3322888" y="4846742"/>
            <a:ext cx="461665" cy="9385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CAD2F63F-4152-4D9E-8783-74220BDEC314}"/>
              </a:ext>
            </a:extLst>
          </p:cNvPr>
          <p:cNvSpPr/>
          <p:nvPr/>
        </p:nvSpPr>
        <p:spPr>
          <a:xfrm rot="16200000">
            <a:off x="2290162" y="3517240"/>
            <a:ext cx="461665" cy="9385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54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569F5E6-F134-41E1-8381-34BCF9479453}"/>
              </a:ext>
            </a:extLst>
          </p:cNvPr>
          <p:cNvSpPr txBox="1"/>
          <p:nvPr/>
        </p:nvSpPr>
        <p:spPr>
          <a:xfrm>
            <a:off x="395536" y="1628800"/>
            <a:ext cx="7344816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en-US" sz="2400" dirty="0">
                <a:latin typeface="Times New Roman" panose="02020603050405020304" pitchFamily="18" charset="0"/>
              </a:rPr>
              <a:t>哈夫曼编码基于频率，而赋予长短编码。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en-US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前缀码：对于任一字母来说，其编码不能是任一其它字母编码的前缀</a:t>
            </a:r>
            <a:r>
              <a:rPr lang="zh-CN" altLang="en-US" sz="2400" dirty="0">
                <a:latin typeface="Times New Roman" panose="02020603050405020304" pitchFamily="18" charset="0"/>
              </a:rPr>
              <a:t>（所以不能省略前导</a:t>
            </a:r>
            <a:r>
              <a:rPr lang="en-US" altLang="zh-CN" sz="2400" dirty="0">
                <a:latin typeface="Times New Roman" panose="02020603050405020304" pitchFamily="18" charset="0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</a:rPr>
              <a:t>，不能从编码完的结果中间开始解码）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en-US" sz="2400" dirty="0">
                <a:latin typeface="Times New Roman" panose="02020603050405020304" pitchFamily="18" charset="0"/>
              </a:rPr>
              <a:t>贪心，直接取最小的两个（不用</a:t>
            </a:r>
            <a:r>
              <a:rPr lang="en-US" altLang="zh-CN" sz="2400" dirty="0" err="1">
                <a:latin typeface="Times New Roman" panose="02020603050405020304" pitchFamily="18" charset="0"/>
              </a:rPr>
              <a:t>dfs</a:t>
            </a:r>
            <a:r>
              <a:rPr lang="zh-CN" altLang="en-US" sz="2400" dirty="0">
                <a:latin typeface="Times New Roman" panose="02020603050405020304" pitchFamily="18" charset="0"/>
              </a:rPr>
              <a:t>或者最优二叉搜索树）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A37FB9-395D-401C-9CDB-3676442C699F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6FCE3E-FD4D-477B-B9EA-0D048A59B2D0}"/>
              </a:ext>
            </a:extLst>
          </p:cNvPr>
          <p:cNvSpPr txBox="1"/>
          <p:nvPr/>
        </p:nvSpPr>
        <p:spPr>
          <a:xfrm>
            <a:off x="539552" y="2121242"/>
            <a:ext cx="2888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随机≈均匀分布</a:t>
            </a:r>
            <a:r>
              <a:rPr lang="en-US" altLang="zh-CN" dirty="0"/>
              <a:t>==</a:t>
            </a:r>
            <a:r>
              <a:rPr lang="zh-CN" altLang="en-US" dirty="0"/>
              <a:t>概率相等</a:t>
            </a:r>
          </a:p>
        </p:txBody>
      </p:sp>
    </p:spTree>
    <p:extLst>
      <p:ext uri="{BB962C8B-B14F-4D97-AF65-F5344CB8AC3E}">
        <p14:creationId xmlns:p14="http://schemas.microsoft.com/office/powerpoint/2010/main" val="2718158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163B78-87B5-4490-A76E-AC3CC254FA03}"/>
              </a:ext>
            </a:extLst>
          </p:cNvPr>
          <p:cNvSpPr txBox="1"/>
          <p:nvPr/>
        </p:nvSpPr>
        <p:spPr>
          <a:xfrm>
            <a:off x="1619676" y="38550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239B0D-D9F5-4B1F-8DB2-B1957623C129}"/>
              </a:ext>
            </a:extLst>
          </p:cNvPr>
          <p:cNvSpPr txBox="1"/>
          <p:nvPr/>
        </p:nvSpPr>
        <p:spPr>
          <a:xfrm>
            <a:off x="539552" y="1628507"/>
            <a:ext cx="734481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优点</a:t>
            </a:r>
            <a:endParaRPr lang="en-US" altLang="zh-CN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简单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压缩率高（最优编码）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r>
              <a:rPr lang="zh-CN" altLang="en-US" sz="2400" b="1" dirty="0"/>
              <a:t>缺点</a:t>
            </a:r>
            <a:endParaRPr lang="en-US" altLang="zh-CN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不适用于实时数据（因为要输入完才知道频率，当然也可以用预先设置好的编码来解决）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不能从中间开始解码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容错性差（跟上一条有关）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密码学上会暴露特征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/>
              <a:t>不唯一</a:t>
            </a:r>
          </a:p>
        </p:txBody>
      </p:sp>
    </p:spTree>
    <p:extLst>
      <p:ext uri="{BB962C8B-B14F-4D97-AF65-F5344CB8AC3E}">
        <p14:creationId xmlns:p14="http://schemas.microsoft.com/office/powerpoint/2010/main" val="2049808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rgbClr val="008C8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algn="r"/>
            <a:fld id="{9A0DB2DC-4C9A-4742-B13C-FB6460FD3503}" type="slidenum">
              <a:rPr lang="zh-CN" altLang="en-US" sz="1050" dirty="0">
                <a:solidFill>
                  <a:prstClr val="black"/>
                </a:solidFill>
              </a:rPr>
              <a:pPr algn="r"/>
              <a:t>5</a:t>
            </a:fld>
            <a:endParaRPr lang="zh-CN" altLang="en-US" sz="1050" dirty="0">
              <a:solidFill>
                <a:prstClr val="black"/>
              </a:solidFill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90501" y="914401"/>
            <a:ext cx="6986387" cy="53816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>
                <a:solidFill>
                  <a:prstClr val="white"/>
                </a:solidFill>
                <a:sym typeface="+mn-ea"/>
              </a:rPr>
              <a:t>构造赫夫曼（</a:t>
            </a:r>
            <a:r>
              <a:rPr lang="en-US" altLang="zh-CN">
                <a:solidFill>
                  <a:prstClr val="white"/>
                </a:solidFill>
                <a:sym typeface="+mn-ea"/>
              </a:rPr>
              <a:t>Huffman</a:t>
            </a:r>
            <a:r>
              <a:rPr lang="zh-CN" altLang="en-US">
                <a:solidFill>
                  <a:prstClr val="white"/>
                </a:solidFill>
                <a:sym typeface="+mn-ea"/>
              </a:rPr>
              <a:t>）编码</a:t>
            </a:r>
          </a:p>
        </p:txBody>
      </p:sp>
      <p:sp>
        <p:nvSpPr>
          <p:cNvPr id="16" name="文本占位符 44034"/>
          <p:cNvSpPr txBox="1"/>
          <p:nvPr/>
        </p:nvSpPr>
        <p:spPr>
          <a:xfrm>
            <a:off x="547571" y="1797248"/>
            <a:ext cx="7886700" cy="326350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 fontAlgn="auto">
              <a:spcAft>
                <a:spcPts val="0"/>
              </a:spcAft>
              <a:buNone/>
            </a:pP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Huffman(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+mn-ea"/>
              </a:rPr>
              <a:t>C</a:t>
            </a: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+mn-ea"/>
              </a:rPr>
              <a:t>)</a:t>
            </a:r>
            <a:endParaRPr lang="en-US" altLang="zh-CN" sz="2400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+mn-ea"/>
              </a:rPr>
              <a:t>n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+mn-ea"/>
              </a:rPr>
              <a:t> =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|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C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|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C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b="1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for</a:t>
            </a: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i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 1</a:t>
            </a: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to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n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– 1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allocate a new node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z.left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x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Extract-Min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z.right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y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Extract-Min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z.freq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=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z.freq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+ </a:t>
            </a:r>
            <a:r>
              <a:rPr lang="en-US" altLang="zh-CN" sz="2400" i="1" dirty="0" err="1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y.freq</a:t>
            </a:r>
            <a:endParaRPr lang="en-US" altLang="zh-CN" sz="2400" dirty="0">
              <a:solidFill>
                <a:srgbClr val="E36C09"/>
              </a:solidFill>
              <a:latin typeface="Franklin Gothic Book"/>
              <a:ea typeface="黑体"/>
              <a:sym typeface="Symbol" panose="05050102010706020507" pitchFamily="18" charset="2"/>
            </a:endParaRP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Insert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,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z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</a:pPr>
            <a:r>
              <a:rPr lang="en-US" altLang="zh-CN" sz="2400" b="1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return</a:t>
            </a: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Extract-Min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(</a:t>
            </a:r>
            <a:r>
              <a:rPr lang="en-US" altLang="zh-CN" sz="2400" i="1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Q</a:t>
            </a:r>
            <a:r>
              <a:rPr lang="en-US" altLang="zh-CN" sz="2400" dirty="0">
                <a:solidFill>
                  <a:srgbClr val="E36C09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)</a:t>
            </a:r>
            <a:r>
              <a:rPr lang="en-US" altLang="zh-CN" sz="2400" dirty="0">
                <a:solidFill>
                  <a:prstClr val="black"/>
                </a:solidFill>
                <a:latin typeface="Franklin Gothic Book"/>
                <a:ea typeface="黑体"/>
                <a:sym typeface="Symbol" panose="05050102010706020507" pitchFamily="18" charset="2"/>
              </a:rPr>
              <a:t>    </a:t>
            </a:r>
            <a:endParaRPr lang="en-US" altLang="zh-CN" sz="2400" dirty="0">
              <a:solidFill>
                <a:prstClr val="black"/>
              </a:solidFill>
              <a:latin typeface="Franklin Gothic Book"/>
              <a:ea typeface="黑体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5706745" y="2214881"/>
            <a:ext cx="1868170" cy="493395"/>
          </a:xfrm>
          <a:prstGeom prst="wedgeRectCallout">
            <a:avLst>
              <a:gd name="adj1" fmla="val -95717"/>
              <a:gd name="adj2" fmla="val 30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用字符集合</a:t>
            </a:r>
            <a:r>
              <a:rPr lang="en-US" altLang="zh-CN" sz="1400" dirty="0">
                <a:solidFill>
                  <a:prstClr val="white"/>
                </a:solidFill>
                <a:latin typeface="Franklin Gothic Book"/>
                <a:ea typeface="黑体"/>
              </a:rPr>
              <a:t>C</a:t>
            </a: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初始化优先级队列</a:t>
            </a:r>
            <a:r>
              <a:rPr lang="en-US" altLang="zh-CN" sz="1400" dirty="0">
                <a:solidFill>
                  <a:prstClr val="white"/>
                </a:solidFill>
                <a:latin typeface="Franklin Gothic Book"/>
                <a:ea typeface="黑体"/>
              </a:rPr>
              <a:t>Q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5940152" y="3909351"/>
            <a:ext cx="1868170" cy="686435"/>
          </a:xfrm>
          <a:prstGeom prst="wedgeRectCallout">
            <a:avLst>
              <a:gd name="adj1" fmla="val -95717"/>
              <a:gd name="adj2" fmla="val 30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提取两个频度最低的结点</a:t>
            </a:r>
            <a:r>
              <a:rPr lang="en-US" altLang="zh-CN" sz="1400" dirty="0">
                <a:solidFill>
                  <a:prstClr val="white"/>
                </a:solidFill>
                <a:latin typeface="Franklin Gothic Book"/>
                <a:ea typeface="黑体"/>
              </a:rPr>
              <a:t>x</a:t>
            </a: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和</a:t>
            </a:r>
            <a:r>
              <a:rPr lang="en-US" altLang="zh-CN" sz="1400" dirty="0">
                <a:solidFill>
                  <a:prstClr val="white"/>
                </a:solidFill>
                <a:latin typeface="Franklin Gothic Book"/>
                <a:ea typeface="黑体"/>
              </a:rPr>
              <a:t>y</a:t>
            </a: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，合并成新结点</a:t>
            </a:r>
            <a:r>
              <a:rPr lang="en-US" altLang="zh-CN" sz="1400" dirty="0">
                <a:solidFill>
                  <a:prstClr val="white"/>
                </a:solidFill>
                <a:latin typeface="Franklin Gothic Book"/>
                <a:ea typeface="黑体"/>
              </a:rPr>
              <a:t>z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6012160" y="5518292"/>
            <a:ext cx="1868170" cy="468630"/>
          </a:xfrm>
          <a:prstGeom prst="wedgeRectCallout">
            <a:avLst>
              <a:gd name="adj1" fmla="val -96600"/>
              <a:gd name="adj2" fmla="val 201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Franklin Gothic Book"/>
                <a:ea typeface="黑体"/>
              </a:rPr>
              <a:t>返回树的根节点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947024-F494-4488-967A-2F5F65A64090}"/>
              </a:ext>
            </a:extLst>
          </p:cNvPr>
          <p:cNvSpPr txBox="1"/>
          <p:nvPr/>
        </p:nvSpPr>
        <p:spPr>
          <a:xfrm>
            <a:off x="1619676" y="385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8DBCA1-CE9E-4A83-BD48-CFD71695FBA9}"/>
              </a:ext>
            </a:extLst>
          </p:cNvPr>
          <p:cNvSpPr txBox="1"/>
          <p:nvPr/>
        </p:nvSpPr>
        <p:spPr>
          <a:xfrm>
            <a:off x="971600" y="1700808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/>
              <a:t>Sample</a:t>
            </a:r>
            <a:endParaRPr lang="zh-CN" alt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2852888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2496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69F5E6-F134-41E1-8381-34BCF9479453}"/>
              </a:ext>
            </a:extLst>
          </p:cNvPr>
          <p:cNvSpPr txBox="1"/>
          <p:nvPr/>
        </p:nvSpPr>
        <p:spPr>
          <a:xfrm>
            <a:off x="395536" y="1628800"/>
            <a:ext cx="7344816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基于朴素固定长度编码编写字符串编码的代码。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基于贪心算法编写计算哈夫曼编码的代码。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请在网上随意找一些字符串（如文章报道等），对比两种实现方式编码结果长度，计算其压缩比。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tabLst>
                <a:tab pos="536575" algn="l"/>
              </a:tabLst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对比两种实现方式编码以及译码速度的差异，并简单描述你是如何实现编码和译码的。</a:t>
            </a:r>
          </a:p>
        </p:txBody>
      </p:sp>
    </p:spTree>
    <p:extLst>
      <p:ext uri="{BB962C8B-B14F-4D97-AF65-F5344CB8AC3E}">
        <p14:creationId xmlns:p14="http://schemas.microsoft.com/office/powerpoint/2010/main" val="2826882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01EB63-E437-4297-B7F2-1E21DD6E6483}"/>
              </a:ext>
            </a:extLst>
          </p:cNvPr>
          <p:cNvSpPr txBox="1"/>
          <p:nvPr/>
        </p:nvSpPr>
        <p:spPr>
          <a:xfrm>
            <a:off x="1619676" y="385500"/>
            <a:ext cx="2855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压缩比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624E20-2BAD-406F-9770-436F83BA1E15}"/>
                  </a:ext>
                </a:extLst>
              </p:cNvPr>
              <p:cNvSpPr txBox="1"/>
              <p:nvPr/>
            </p:nvSpPr>
            <p:spPr>
              <a:xfrm>
                <a:off x="539552" y="1556792"/>
                <a:ext cx="7712368" cy="2992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zh-CN" altLang="en-US" sz="2000" dirty="0"/>
                  <a:t>压缩比和压缩内容有关，而且关系很大。</a:t>
                </a:r>
                <a:endParaRPr lang="en-US" altLang="zh-CN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zh-CN" altLang="en-US" sz="2000" dirty="0"/>
                  <a:t>一般在</a:t>
                </a:r>
                <a:r>
                  <a:rPr lang="en-US" altLang="zh-CN" sz="2000" dirty="0"/>
                  <a:t>20%~90%</a:t>
                </a:r>
                <a:r>
                  <a:rPr lang="zh-CN" altLang="en-US" sz="2000" dirty="0"/>
                  <a:t>（这个题目中已经给出了）</a:t>
                </a:r>
                <a:endParaRPr lang="en-US" altLang="zh-CN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altLang="zh-CN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zh-CN" altLang="en-US" sz="2000" dirty="0"/>
                  <a:t>哈夫曼编码是最优编码（所以超过这个长度的估计是有问题的）</a:t>
                </a:r>
                <a:endParaRPr lang="en-US" altLang="zh-CN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altLang="zh-CN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zh-CN" altLang="en-US" sz="2000" dirty="0"/>
                  <a:t>但哈夫曼编码并没有达到压缩的极限。（单字符编码，没有前后</a:t>
                </a:r>
                <a:endParaRPr lang="en-US" altLang="zh-CN" sz="2000" dirty="0"/>
              </a:p>
              <a:p>
                <a:r>
                  <a:rPr lang="zh-CN" altLang="en-US" sz="2000" dirty="0"/>
                  <a:t>关系）</a:t>
                </a:r>
                <a:endParaRPr lang="en-US" altLang="zh-CN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000" i="1" dirty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zh-CN" sz="2000" i="1" dirty="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en-US" altLang="zh-CN" sz="2000" b="0" i="0" dirty="0" smtClean="0">
                          <a:latin typeface="Cambria Math" panose="02040503050406030204" pitchFamily="18" charset="0"/>
                        </a:rPr>
                        <m:t>=−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altLang="zh-CN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sz="2000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⁡(2,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altLang="zh-CN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624E20-2BAD-406F-9770-436F83BA1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556792"/>
                <a:ext cx="7712368" cy="2992101"/>
              </a:xfrm>
              <a:prstGeom prst="rect">
                <a:avLst/>
              </a:prstGeom>
              <a:blipFill>
                <a:blip r:embed="rId2"/>
                <a:stretch>
                  <a:fillRect l="-870" t="-1426" r="-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5523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71E15-31F5-4B6F-90D9-5C6C0396FBC2}"/>
              </a:ext>
            </a:extLst>
          </p:cNvPr>
          <p:cNvSpPr txBox="1"/>
          <p:nvPr/>
        </p:nvSpPr>
        <p:spPr>
          <a:xfrm>
            <a:off x="1619676" y="385500"/>
            <a:ext cx="2855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压缩比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AFB48-9B48-4AE2-AD64-412AC1052840}"/>
              </a:ext>
            </a:extLst>
          </p:cNvPr>
          <p:cNvSpPr txBox="1"/>
          <p:nvPr/>
        </p:nvSpPr>
        <p:spPr>
          <a:xfrm>
            <a:off x="0" y="64725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来自某同学的实验报告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B3AB374-1136-4CF9-85D2-065E51926A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6"/>
          <a:stretch/>
        </p:blipFill>
        <p:spPr>
          <a:xfrm>
            <a:off x="0" y="1484784"/>
            <a:ext cx="8245555" cy="441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86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E36C09"/>
      </a:accent2>
      <a:accent3>
        <a:srgbClr val="586D2C"/>
      </a:accent3>
      <a:accent4>
        <a:srgbClr val="938953"/>
      </a:accent4>
      <a:accent5>
        <a:srgbClr val="518685"/>
      </a:accent5>
      <a:accent6>
        <a:srgbClr val="CC9900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4020</TotalTime>
  <Words>511</Words>
  <Application>Microsoft Office PowerPoint</Application>
  <PresentationFormat>全屏显示(4:3)</PresentationFormat>
  <Paragraphs>80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Meiryo UI</vt:lpstr>
      <vt:lpstr>等线</vt:lpstr>
      <vt:lpstr>黑体</vt:lpstr>
      <vt:lpstr>微软雅黑</vt:lpstr>
      <vt:lpstr>Arial</vt:lpstr>
      <vt:lpstr>Cambria Math</vt:lpstr>
      <vt:lpstr>Franklin Gothic Book</vt:lpstr>
      <vt:lpstr>Franklin Gothic Medium</vt:lpstr>
      <vt:lpstr>Times New Roman</vt:lpstr>
      <vt:lpstr>Wingdings</vt:lpstr>
      <vt:lpstr>默认设计模板</vt:lpstr>
      <vt:lpstr>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空</cp:lastModifiedBy>
  <cp:revision>368</cp:revision>
  <dcterms:created xsi:type="dcterms:W3CDTF">2011-05-26T04:58:14Z</dcterms:created>
  <dcterms:modified xsi:type="dcterms:W3CDTF">2023-05-25T05:51:02Z</dcterms:modified>
</cp:coreProperties>
</file>