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49" r:id="rId2"/>
  </p:sldMasterIdLst>
  <p:notesMasterIdLst>
    <p:notesMasterId r:id="rId31"/>
  </p:notesMasterIdLst>
  <p:sldIdLst>
    <p:sldId id="256" r:id="rId3"/>
    <p:sldId id="258" r:id="rId4"/>
    <p:sldId id="257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9" r:id="rId13"/>
    <p:sldId id="270" r:id="rId14"/>
    <p:sldId id="271" r:id="rId15"/>
    <p:sldId id="272" r:id="rId16"/>
    <p:sldId id="259" r:id="rId17"/>
    <p:sldId id="260" r:id="rId18"/>
    <p:sldId id="278" r:id="rId19"/>
    <p:sldId id="285" r:id="rId20"/>
    <p:sldId id="277" r:id="rId21"/>
    <p:sldId id="273" r:id="rId22"/>
    <p:sldId id="279" r:id="rId23"/>
    <p:sldId id="274" r:id="rId24"/>
    <p:sldId id="275" r:id="rId25"/>
    <p:sldId id="276" r:id="rId26"/>
    <p:sldId id="280" r:id="rId27"/>
    <p:sldId id="281" r:id="rId28"/>
    <p:sldId id="289" r:id="rId29"/>
    <p:sldId id="268" r:id="rId30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8" d="100"/>
          <a:sy n="108" d="100"/>
        </p:scale>
        <p:origin x="1704" y="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AB8521-CCE3-429F-93A5-C40A8A4BEFB8}" type="datetimeFigureOut">
              <a:rPr lang="zh-CN" altLang="en-US" smtClean="0"/>
              <a:t>2023/3/19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42CE157-A8E6-4CD2-B779-9430DA92FA8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421565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42CE157-A8E6-4CD2-B779-9430DA92FA89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200393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42CE157-A8E6-4CD2-B779-9430DA92FA89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843822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9C9FD41-EC87-4F80-B149-776537F2FCF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2A5E497D-E636-4102-AF28-62012C7A891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</p:spTree>
    <p:extLst>
      <p:ext uri="{BB962C8B-B14F-4D97-AF65-F5344CB8AC3E}">
        <p14:creationId xmlns:p14="http://schemas.microsoft.com/office/powerpoint/2010/main" val="350236576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E6E98D9-BD81-43F8-95B4-0F7C993453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72E95AA9-4CA2-4F4B-8A6A-117D46319E6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</p:spTree>
    <p:extLst>
      <p:ext uri="{BB962C8B-B14F-4D97-AF65-F5344CB8AC3E}">
        <p14:creationId xmlns:p14="http://schemas.microsoft.com/office/powerpoint/2010/main" val="2900861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062FD7E2-68C9-42DF-A801-EE0237E4965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498846B4-CC3E-4663-B5EE-2A1A34A6919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762625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</p:spTree>
    <p:extLst>
      <p:ext uri="{BB962C8B-B14F-4D97-AF65-F5344CB8AC3E}">
        <p14:creationId xmlns:p14="http://schemas.microsoft.com/office/powerpoint/2010/main" val="379703136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B4DDA4E-59F5-465C-8D6D-07C227C9CE7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C5B15E2F-E42C-449E-9379-D11EA1FF3B0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</p:spTree>
    <p:extLst>
      <p:ext uri="{BB962C8B-B14F-4D97-AF65-F5344CB8AC3E}">
        <p14:creationId xmlns:p14="http://schemas.microsoft.com/office/powerpoint/2010/main" val="202830412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9F9C0F2-445A-4318-8B63-7218D6A50C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06DBE36-0FBD-46E1-8284-6F569FAF66B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</p:spTree>
    <p:extLst>
      <p:ext uri="{BB962C8B-B14F-4D97-AF65-F5344CB8AC3E}">
        <p14:creationId xmlns:p14="http://schemas.microsoft.com/office/powerpoint/2010/main" val="297377288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25B60D9-EF44-45C8-883E-7503A7BE91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41C36DB5-BDA9-4CBC-A91B-213F2B89393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78161937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7AEBD74-47F3-4093-851A-64104FFDC8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7FAFA64E-4BF7-4A45-8E2E-6E09E2C148B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D551C472-88E8-4E53-8EB9-C542CE87396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</p:spTree>
    <p:extLst>
      <p:ext uri="{BB962C8B-B14F-4D97-AF65-F5344CB8AC3E}">
        <p14:creationId xmlns:p14="http://schemas.microsoft.com/office/powerpoint/2010/main" val="87287848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1842819-0046-4DB3-BEBD-3670C0C0C3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C981442F-5AC2-4147-A1A1-DFCF0F7C465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7E4E61AA-4816-44BD-AD62-E0E22C630A3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486D970C-D2AE-469E-A06C-723E413E7CE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5C50BD53-C032-4E4A-BBF4-DFBA2F9AAC1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</p:spTree>
    <p:extLst>
      <p:ext uri="{BB962C8B-B14F-4D97-AF65-F5344CB8AC3E}">
        <p14:creationId xmlns:p14="http://schemas.microsoft.com/office/powerpoint/2010/main" val="376230074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C9A43A7-F0E6-4F6B-B8A2-BFE7FD7F85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159065921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4836936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8C3618D-C6DA-45BB-B4DC-379350AF4E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B55E4A7-25FD-4B66-9E7C-D9E0D82BB23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51012AC8-BECC-46DA-BCCF-742C8504749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52476172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8F13284-6214-4DB2-9895-383EEF5014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58873ED6-648F-40CF-97C2-3C62252E2E3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</p:spTree>
    <p:extLst>
      <p:ext uri="{BB962C8B-B14F-4D97-AF65-F5344CB8AC3E}">
        <p14:creationId xmlns:p14="http://schemas.microsoft.com/office/powerpoint/2010/main" val="100603462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6C108EF-F388-49AC-BE35-8354C9E02D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006A98BF-8A4F-4D2A-942C-88C63D73F54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5C7B213E-8C9A-49BC-A8FA-B04DCDC0A97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405698737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FABAC20-0A89-4A3D-AD56-990E55B62F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F3BF155F-7F93-443A-9085-9FF5A249D3B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</p:spTree>
    <p:extLst>
      <p:ext uri="{BB962C8B-B14F-4D97-AF65-F5344CB8AC3E}">
        <p14:creationId xmlns:p14="http://schemas.microsoft.com/office/powerpoint/2010/main" val="154899938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ECFFCEBB-0819-406D-8C6D-E804ADE7AF4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FDA885B6-D30C-4683-94C5-F1D61A02E4A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762625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</p:spTree>
    <p:extLst>
      <p:ext uri="{BB962C8B-B14F-4D97-AF65-F5344CB8AC3E}">
        <p14:creationId xmlns:p14="http://schemas.microsoft.com/office/powerpoint/2010/main" val="400002929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C3931BF-B3A8-4AA2-AB04-D632D86B94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8334CBF6-B4CA-495F-B4C5-231FE3995BD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47289999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707CAD4-98B0-4DE4-A879-781093CE5F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11173FC-C8B4-4CF6-BC42-7755222CFAF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C74B7773-DCC3-4BE5-80EB-141F0DB085B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</p:spTree>
    <p:extLst>
      <p:ext uri="{BB962C8B-B14F-4D97-AF65-F5344CB8AC3E}">
        <p14:creationId xmlns:p14="http://schemas.microsoft.com/office/powerpoint/2010/main" val="52610198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764EFA7-7BA1-4125-8747-03FAEA0B5B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FBFD97A0-85E1-48D5-A15B-71DA3084496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C2174755-FC18-4A45-86F5-71F4DEB2EC9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6BD550C8-A3B9-4AA7-8B93-B2E334F4A7B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8943ED28-CA82-47B8-AC79-EA3703DA44C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</p:spTree>
    <p:extLst>
      <p:ext uri="{BB962C8B-B14F-4D97-AF65-F5344CB8AC3E}">
        <p14:creationId xmlns:p14="http://schemas.microsoft.com/office/powerpoint/2010/main" val="315575881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EE72D68-2712-4FEC-A9D8-4CC1335C73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146325074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7230440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710532C-95D8-461D-B2CF-5451ED5B97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F4AEC27A-F903-4626-B43B-973B03A42BE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7D977EF3-BA04-443A-9DD9-3128DE64AB0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56790502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6927A1-EA0D-47B1-997E-8C6C6F1C02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D5A01E69-B22D-43F6-AE65-2309DA050E5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AE84184-6862-4994-A143-B9E355E5D70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43727565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1" name="Picture 7">
            <a:extLst>
              <a:ext uri="{FF2B5EF4-FFF2-40B4-BE49-F238E27FC236}">
                <a16:creationId xmlns:a16="http://schemas.microsoft.com/office/drawing/2014/main" id="{3317E28A-C386-45EA-BA7C-414BD5ADFB20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849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</p:sldLayoutIdLst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9" name="Picture 7">
            <a:extLst>
              <a:ext uri="{FF2B5EF4-FFF2-40B4-BE49-F238E27FC236}">
                <a16:creationId xmlns:a16="http://schemas.microsoft.com/office/drawing/2014/main" id="{A85E8514-A00F-44DE-8DB5-720CFCF25355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849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8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28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8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8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8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8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97749FE6-0F51-4718-A314-2507B108DB63}"/>
              </a:ext>
            </a:extLst>
          </p:cNvPr>
          <p:cNvSpPr txBox="1"/>
          <p:nvPr/>
        </p:nvSpPr>
        <p:spPr>
          <a:xfrm>
            <a:off x="3351153" y="2276872"/>
            <a:ext cx="244169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kern="0" dirty="0">
                <a:solidFill>
                  <a:srgbClr val="000000"/>
                </a:solidFill>
                <a:latin typeface="Arial" panose="020B0604020202020204"/>
                <a:ea typeface="微软雅黑" panose="020B0503020204020204" pitchFamily="34" charset="-122"/>
              </a:rPr>
              <a:t>算法基础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4448CAD-B811-4A2F-8272-7EBE374FF87C}"/>
              </a:ext>
            </a:extLst>
          </p:cNvPr>
          <p:cNvSpPr txBox="1"/>
          <p:nvPr/>
        </p:nvSpPr>
        <p:spPr>
          <a:xfrm flipH="1">
            <a:off x="3635896" y="3429000"/>
            <a:ext cx="506684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kern="0" dirty="0">
                <a:solidFill>
                  <a:srgbClr val="000000"/>
                </a:solidFill>
                <a:latin typeface="Arial" panose="020B0604020202020204"/>
                <a:ea typeface="微软雅黑" panose="020B0503020204020204" pitchFamily="34" charset="-122"/>
              </a:rPr>
              <a:t>实验一 </a:t>
            </a:r>
            <a:r>
              <a:rPr lang="en-US" altLang="zh-CN" sz="2400" b="1" kern="0" dirty="0">
                <a:solidFill>
                  <a:srgbClr val="000000"/>
                </a:solidFill>
                <a:latin typeface="Arial" panose="020B0604020202020204"/>
                <a:ea typeface="微软雅黑" panose="020B0503020204020204" pitchFamily="34" charset="-122"/>
              </a:rPr>
              <a:t>&amp; </a:t>
            </a:r>
            <a:r>
              <a:rPr lang="zh-CN" altLang="en-US" sz="2400" b="1" kern="0" dirty="0">
                <a:solidFill>
                  <a:srgbClr val="000000"/>
                </a:solidFill>
                <a:latin typeface="Arial" panose="020B0604020202020204"/>
                <a:ea typeface="微软雅黑" panose="020B0503020204020204" pitchFamily="34" charset="-122"/>
              </a:rPr>
              <a:t>二</a:t>
            </a:r>
            <a:endParaRPr lang="en-US" altLang="zh-CN" sz="2400" b="1" kern="0" dirty="0">
              <a:solidFill>
                <a:srgbClr val="000000"/>
              </a:solidFill>
              <a:latin typeface="Arial" panose="020B0604020202020204"/>
              <a:ea typeface="微软雅黑" panose="020B0503020204020204" pitchFamily="34" charset="-122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70279E3-1B8B-4310-BAB2-31AE6CCFBC4C}"/>
              </a:ext>
            </a:extLst>
          </p:cNvPr>
          <p:cNvSpPr txBox="1"/>
          <p:nvPr/>
        </p:nvSpPr>
        <p:spPr>
          <a:xfrm>
            <a:off x="4133418" y="4149080"/>
            <a:ext cx="87716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800" b="1" kern="0" dirty="0">
                <a:solidFill>
                  <a:srgbClr val="000000"/>
                </a:solidFill>
                <a:latin typeface="Arial" panose="020B0604020202020204"/>
                <a:ea typeface="微软雅黑" panose="020B0503020204020204" pitchFamily="34" charset="-122"/>
              </a:rPr>
              <a:t>宋立康</a:t>
            </a:r>
          </a:p>
          <a:p>
            <a:endParaRPr lang="zh-CN" altLang="en-US" dirty="0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B8C08E6-E813-461F-BFA8-E673D22F155A}"/>
              </a:ext>
            </a:extLst>
          </p:cNvPr>
          <p:cNvSpPr txBox="1"/>
          <p:nvPr/>
        </p:nvSpPr>
        <p:spPr>
          <a:xfrm>
            <a:off x="2195736" y="4684494"/>
            <a:ext cx="50770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kern="0" dirty="0">
                <a:solidFill>
                  <a:srgbClr val="000000"/>
                </a:solidFill>
                <a:latin typeface="Arial" panose="020B0604020202020204"/>
                <a:ea typeface="微软雅黑" panose="020B0503020204020204" pitchFamily="34" charset="-122"/>
              </a:rPr>
              <a:t>51255903025@stu.ecnu.edu.cn   </a:t>
            </a:r>
            <a:r>
              <a:rPr lang="zh-CN" altLang="en-US" kern="0" dirty="0">
                <a:solidFill>
                  <a:srgbClr val="000000"/>
                </a:solidFill>
                <a:latin typeface="Arial" panose="020B0604020202020204"/>
                <a:ea typeface="微软雅黑" panose="020B0503020204020204" pitchFamily="34" charset="-122"/>
              </a:rPr>
              <a:t>计算机楼</a:t>
            </a:r>
            <a:r>
              <a:rPr lang="en-US" altLang="zh-CN" kern="0" dirty="0">
                <a:solidFill>
                  <a:srgbClr val="000000"/>
                </a:solidFill>
                <a:latin typeface="Arial" panose="020B0604020202020204"/>
                <a:ea typeface="微软雅黑" panose="020B0503020204020204" pitchFamily="34" charset="-122"/>
              </a:rPr>
              <a:t>231</a:t>
            </a:r>
            <a:endParaRPr lang="zh-CN" altLang="en-US" kern="0" dirty="0">
              <a:solidFill>
                <a:srgbClr val="000000"/>
              </a:solidFill>
              <a:latin typeface="Arial" panose="020B0604020202020204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F5AD04EB-E453-4BE5-BDE9-91DB779632BE}"/>
              </a:ext>
            </a:extLst>
          </p:cNvPr>
          <p:cNvSpPr txBox="1"/>
          <p:nvPr/>
        </p:nvSpPr>
        <p:spPr>
          <a:xfrm>
            <a:off x="1619672" y="332656"/>
            <a:ext cx="425308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</a:t>
            </a:r>
            <a:r>
              <a:rPr lang="en-US" altLang="zh-CN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 </a:t>
            </a:r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随机数生成问题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A74DFE89-10A7-4493-ACD1-3FB66690FA4D}"/>
              </a:ext>
            </a:extLst>
          </p:cNvPr>
          <p:cNvSpPr txBox="1"/>
          <p:nvPr/>
        </p:nvSpPr>
        <p:spPr>
          <a:xfrm>
            <a:off x="611560" y="1700808"/>
            <a:ext cx="391645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zh-CN" altLang="en-US" sz="2400" dirty="0"/>
              <a:t>生成的随机数是不均分的</a:t>
            </a:r>
            <a:endParaRPr lang="zh-CN" altLang="en-US" dirty="0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5AA3B8D3-75A6-4E53-8C42-CF9F946A5D0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3568" y="2348880"/>
            <a:ext cx="5926578" cy="216024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E47D7D79-0444-4693-B2F5-1E1EF89FA52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3568" y="2659863"/>
            <a:ext cx="5926578" cy="332332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id="{7F0E9956-6DBF-4987-9F3D-992DD7759846}"/>
              </a:ext>
            </a:extLst>
          </p:cNvPr>
          <p:cNvSpPr txBox="1"/>
          <p:nvPr/>
        </p:nvSpPr>
        <p:spPr>
          <a:xfrm>
            <a:off x="587325" y="3409256"/>
            <a:ext cx="4572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zh-CN" altLang="en-US" sz="1800" dirty="0"/>
              <a:t>生成的随机数是随机的</a:t>
            </a:r>
            <a:endParaRPr lang="zh-CN" altLang="en-US" dirty="0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FA0E4359-5501-4B37-B56E-CD0FB63AE5E3}"/>
              </a:ext>
            </a:extLst>
          </p:cNvPr>
          <p:cNvSpPr txBox="1"/>
          <p:nvPr/>
        </p:nvSpPr>
        <p:spPr>
          <a:xfrm>
            <a:off x="552480" y="4438274"/>
            <a:ext cx="506479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zh-CN" altLang="en-US" dirty="0"/>
              <a:t>生成的递增、递减、随机结果都是递增的</a:t>
            </a:r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87987F0A-25A1-4F1A-963B-1AD7E23F5DE8}"/>
              </a:ext>
            </a:extLst>
          </p:cNvPr>
          <p:cNvGrpSpPr/>
          <p:nvPr/>
        </p:nvGrpSpPr>
        <p:grpSpPr>
          <a:xfrm>
            <a:off x="552479" y="5282626"/>
            <a:ext cx="5064795" cy="1481643"/>
            <a:chOff x="552479" y="5282626"/>
            <a:chExt cx="5064795" cy="1481643"/>
          </a:xfrm>
        </p:grpSpPr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A9411EE0-E7B4-43C9-9E74-B1EA18B39635}"/>
                </a:ext>
              </a:extLst>
            </p:cNvPr>
            <p:cNvSpPr txBox="1"/>
            <p:nvPr/>
          </p:nvSpPr>
          <p:spPr>
            <a:xfrm>
              <a:off x="552479" y="5282626"/>
              <a:ext cx="5064795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342900" indent="-342900">
                <a:buFont typeface="Arial" panose="020B0604020202020204" pitchFamily="34" charset="0"/>
                <a:buChar char="•"/>
              </a:pPr>
              <a:r>
                <a:rPr lang="zh-CN" altLang="en-US" dirty="0"/>
                <a:t>生成的随机数没到范围</a:t>
              </a:r>
            </a:p>
          </p:txBody>
        </p:sp>
        <p:pic>
          <p:nvPicPr>
            <p:cNvPr id="13" name="图片 12">
              <a:extLst>
                <a:ext uri="{FF2B5EF4-FFF2-40B4-BE49-F238E27FC236}">
                  <a16:creationId xmlns:a16="http://schemas.microsoft.com/office/drawing/2014/main" id="{F043D109-20C8-4E98-9BEB-0D064450C7A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600320" y="5816702"/>
              <a:ext cx="3970364" cy="335309"/>
            </a:xfrm>
            <a:prstGeom prst="rect">
              <a:avLst/>
            </a:prstGeom>
          </p:spPr>
        </p:pic>
        <p:pic>
          <p:nvPicPr>
            <p:cNvPr id="15" name="图片 14">
              <a:extLst>
                <a:ext uri="{FF2B5EF4-FFF2-40B4-BE49-F238E27FC236}">
                  <a16:creationId xmlns:a16="http://schemas.microsoft.com/office/drawing/2014/main" id="{EFE67B21-3A7A-4E5E-977F-542890FBC94B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593337" y="6253685"/>
              <a:ext cx="3284505" cy="51058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33542645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F5AD04EB-E453-4BE5-BDE9-91DB779632BE}"/>
              </a:ext>
            </a:extLst>
          </p:cNvPr>
          <p:cNvSpPr txBox="1"/>
          <p:nvPr/>
        </p:nvSpPr>
        <p:spPr>
          <a:xfrm>
            <a:off x="1619672" y="332656"/>
            <a:ext cx="425308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</a:t>
            </a:r>
            <a:r>
              <a:rPr lang="en-US" altLang="zh-CN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 </a:t>
            </a:r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随机数生成问题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4EF22A9-FCC8-4C1C-8192-A59EC3F462D7}"/>
              </a:ext>
            </a:extLst>
          </p:cNvPr>
          <p:cNvSpPr txBox="1"/>
          <p:nvPr/>
        </p:nvSpPr>
        <p:spPr>
          <a:xfrm>
            <a:off x="395536" y="3429000"/>
            <a:ext cx="624401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dirty="0"/>
              <a:t>递增递减数据的生成可以先生成随机数然后进行排序得到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57265610-4170-4A7A-9D9E-6FFFC7B66616}"/>
              </a:ext>
            </a:extLst>
          </p:cNvPr>
          <p:cNvSpPr txBox="1"/>
          <p:nvPr/>
        </p:nvSpPr>
        <p:spPr>
          <a:xfrm>
            <a:off x="391184" y="3834156"/>
            <a:ext cx="34868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dirty="0"/>
              <a:t>直接均匀分布（</a:t>
            </a:r>
            <a:r>
              <a:rPr lang="en-US" altLang="zh-CN" dirty="0"/>
              <a:t>1,2,3,4……</a:t>
            </a:r>
            <a:r>
              <a:rPr lang="zh-CN" altLang="en-US" dirty="0"/>
              <a:t>）</a:t>
            </a: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E15C67C5-0EE6-42AF-9423-206C2F323E1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7544" y="1844824"/>
            <a:ext cx="7839365" cy="3693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88728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F5AD04EB-E453-4BE5-BDE9-91DB779632BE}"/>
              </a:ext>
            </a:extLst>
          </p:cNvPr>
          <p:cNvSpPr txBox="1"/>
          <p:nvPr/>
        </p:nvSpPr>
        <p:spPr>
          <a:xfrm>
            <a:off x="1619672" y="332656"/>
            <a:ext cx="384271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</a:t>
            </a:r>
            <a:r>
              <a:rPr lang="en-US" altLang="zh-CN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 </a:t>
            </a:r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作业提交问题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CB2BCBFE-B3B9-4392-93F1-8577570FB4B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556792"/>
            <a:ext cx="2865368" cy="1165961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43B8BBDA-5CC4-48D6-B96D-F3AA283B08A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9512" y="3076756"/>
            <a:ext cx="6919560" cy="975445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BFA530A7-B6D4-4E68-855B-B06C3279BF1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2505" y="4139057"/>
            <a:ext cx="1265030" cy="2324301"/>
          </a:xfrm>
          <a:prstGeom prst="rect">
            <a:avLst/>
          </a:prstGeom>
        </p:spPr>
      </p:pic>
      <p:sp>
        <p:nvSpPr>
          <p:cNvPr id="13" name="乘号 12">
            <a:extLst>
              <a:ext uri="{FF2B5EF4-FFF2-40B4-BE49-F238E27FC236}">
                <a16:creationId xmlns:a16="http://schemas.microsoft.com/office/drawing/2014/main" id="{AEC0BF7F-01D3-44F9-B84B-2CAC58A5639E}"/>
              </a:ext>
            </a:extLst>
          </p:cNvPr>
          <p:cNvSpPr/>
          <p:nvPr/>
        </p:nvSpPr>
        <p:spPr>
          <a:xfrm>
            <a:off x="1389204" y="1116206"/>
            <a:ext cx="5544616" cy="4896544"/>
          </a:xfrm>
          <a:prstGeom prst="mathMultiply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413084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F5AD04EB-E453-4BE5-BDE9-91DB779632BE}"/>
              </a:ext>
            </a:extLst>
          </p:cNvPr>
          <p:cNvSpPr txBox="1"/>
          <p:nvPr/>
        </p:nvSpPr>
        <p:spPr>
          <a:xfrm>
            <a:off x="1619672" y="332656"/>
            <a:ext cx="384271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</a:t>
            </a:r>
            <a:r>
              <a:rPr lang="en-US" altLang="zh-CN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 </a:t>
            </a:r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作业提交问题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44B565A7-CA8A-4951-88B9-A1DBFAFE781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528" y="1556792"/>
            <a:ext cx="6622354" cy="4724809"/>
          </a:xfrm>
          <a:prstGeom prst="rect">
            <a:avLst/>
          </a:prstGeom>
        </p:spPr>
      </p:pic>
      <p:sp>
        <p:nvSpPr>
          <p:cNvPr id="12" name="乘号 11">
            <a:extLst>
              <a:ext uri="{FF2B5EF4-FFF2-40B4-BE49-F238E27FC236}">
                <a16:creationId xmlns:a16="http://schemas.microsoft.com/office/drawing/2014/main" id="{F25BDA36-3EC2-4DD1-86B8-1E162B755CCC}"/>
              </a:ext>
            </a:extLst>
          </p:cNvPr>
          <p:cNvSpPr/>
          <p:nvPr/>
        </p:nvSpPr>
        <p:spPr>
          <a:xfrm>
            <a:off x="1115616" y="1916832"/>
            <a:ext cx="2088232" cy="1944216"/>
          </a:xfrm>
          <a:prstGeom prst="mathMultiply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id="{5CF9E70E-AFB8-4AB5-AF4D-C30877D1E71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5536" y="6252702"/>
            <a:ext cx="5707875" cy="2286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303216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F5AD04EB-E453-4BE5-BDE9-91DB779632BE}"/>
              </a:ext>
            </a:extLst>
          </p:cNvPr>
          <p:cNvSpPr txBox="1"/>
          <p:nvPr/>
        </p:nvSpPr>
        <p:spPr>
          <a:xfrm>
            <a:off x="1619672" y="332656"/>
            <a:ext cx="384271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</a:t>
            </a:r>
            <a:r>
              <a:rPr lang="en-US" altLang="zh-CN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 </a:t>
            </a:r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作业提交问题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76DEDD85-224C-4E65-99D3-F54F83F725C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7544" y="1700808"/>
            <a:ext cx="7033870" cy="2072820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id="{686B64CB-686D-4A6E-BB1B-FD1C16AE4F39}"/>
              </a:ext>
            </a:extLst>
          </p:cNvPr>
          <p:cNvSpPr txBox="1"/>
          <p:nvPr/>
        </p:nvSpPr>
        <p:spPr>
          <a:xfrm>
            <a:off x="467544" y="4077072"/>
            <a:ext cx="756084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dirty="0"/>
              <a:t>符合实验要求。（实验名称及个人信息、实验目的、实验算法（原理）、实验过程（步骤）、实验结果、分析解释）</a:t>
            </a:r>
            <a:endParaRPr lang="en-US" altLang="zh-CN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dirty="0"/>
              <a:t>上交文件内容齐全（</a:t>
            </a:r>
            <a:r>
              <a:rPr lang="en-US" altLang="zh-CN" dirty="0"/>
              <a:t>pdf+</a:t>
            </a:r>
            <a:r>
              <a:rPr lang="zh-CN" altLang="en-US"/>
              <a:t>代码，代码单独放代码文件）</a:t>
            </a:r>
            <a:endParaRPr lang="en-US" altLang="zh-CN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dirty="0"/>
              <a:t>格式规范。</a:t>
            </a:r>
            <a:endParaRPr lang="en-US" altLang="zh-CN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dirty="0"/>
              <a:t>OJ</a:t>
            </a:r>
            <a:r>
              <a:rPr lang="zh-CN" altLang="en-US" dirty="0"/>
              <a:t>平台通过情况</a:t>
            </a:r>
            <a:endParaRPr lang="en-US" altLang="zh-CN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dirty="0"/>
              <a:t>实验结论和理论符合，或者言之有理。</a:t>
            </a:r>
            <a:endParaRPr lang="en-US" altLang="zh-CN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dirty="0"/>
              <a:t>要有自己的理解。</a:t>
            </a:r>
            <a:endParaRPr lang="en-US" altLang="zh-CN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dirty="0"/>
              <a:t>代码亮点。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64625918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39096B92-FB95-4AB8-9979-B856C1B42E7F}"/>
              </a:ext>
            </a:extLst>
          </p:cNvPr>
          <p:cNvSpPr txBox="1"/>
          <p:nvPr/>
        </p:nvSpPr>
        <p:spPr>
          <a:xfrm>
            <a:off x="3419872" y="3068960"/>
            <a:ext cx="2723823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实验二</a:t>
            </a:r>
          </a:p>
        </p:txBody>
      </p:sp>
    </p:spTree>
    <p:extLst>
      <p:ext uri="{BB962C8B-B14F-4D97-AF65-F5344CB8AC3E}">
        <p14:creationId xmlns:p14="http://schemas.microsoft.com/office/powerpoint/2010/main" val="84710060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>
            <a:extLst>
              <a:ext uri="{FF2B5EF4-FFF2-40B4-BE49-F238E27FC236}">
                <a16:creationId xmlns:a16="http://schemas.microsoft.com/office/drawing/2014/main" id="{4C7B3BFD-CB74-4967-8DE5-98AF14E76203}"/>
              </a:ext>
            </a:extLst>
          </p:cNvPr>
          <p:cNvSpPr txBox="1"/>
          <p:nvPr/>
        </p:nvSpPr>
        <p:spPr>
          <a:xfrm>
            <a:off x="6588224" y="4509120"/>
            <a:ext cx="7832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</a:rPr>
              <a:t>P 451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1A8266E8-684F-4CFF-B7D0-AEDF796CCBD8}"/>
              </a:ext>
            </a:extLst>
          </p:cNvPr>
          <p:cNvSpPr txBox="1"/>
          <p:nvPr/>
        </p:nvSpPr>
        <p:spPr>
          <a:xfrm>
            <a:off x="1619672" y="332656"/>
            <a:ext cx="191090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Strassen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id="{9DD56168-745C-4862-B1A5-B4CE2B63B81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916832"/>
            <a:ext cx="8176969" cy="20423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759912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B9F0EB99-5EB5-4672-9430-E3427BF96550}"/>
              </a:ext>
            </a:extLst>
          </p:cNvPr>
          <p:cNvSpPr txBox="1"/>
          <p:nvPr/>
        </p:nvSpPr>
        <p:spPr>
          <a:xfrm>
            <a:off x="1619672" y="332656"/>
            <a:ext cx="55689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</a:t>
            </a:r>
            <a:r>
              <a:rPr lang="en-US" altLang="zh-CN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 </a:t>
            </a:r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作业提交问题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3A164F8D-A34A-44C8-91F8-46695E90809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9552" y="2132856"/>
            <a:ext cx="6584251" cy="815411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86639495-D6D9-40A7-B742-203112B2EA0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0547" y="3284984"/>
            <a:ext cx="7148179" cy="1013548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678CA79C-799E-4CB9-B8DA-A0B5E43543A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1794" y="4976700"/>
            <a:ext cx="7026249" cy="6782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130268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B9F0EB99-5EB5-4672-9430-E3427BF96550}"/>
              </a:ext>
            </a:extLst>
          </p:cNvPr>
          <p:cNvSpPr txBox="1"/>
          <p:nvPr/>
        </p:nvSpPr>
        <p:spPr>
          <a:xfrm>
            <a:off x="1619672" y="332656"/>
            <a:ext cx="55689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</a:t>
            </a:r>
            <a:r>
              <a:rPr lang="en-US" altLang="zh-CN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 </a:t>
            </a:r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作业提交问题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DEC97AED-5E2F-4017-8CBC-9A67FFBDB2C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1560" y="1772816"/>
            <a:ext cx="6233700" cy="1295512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1BAE6CD9-E35C-48F7-961C-BAD8B6C0F37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4422" y="3284984"/>
            <a:ext cx="6210838" cy="746825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47AB9928-8107-4FD7-BA0E-BAD7ABACACE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4422" y="4031809"/>
            <a:ext cx="6889077" cy="7239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09273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B9F0EB99-5EB5-4672-9430-E3427BF96550}"/>
              </a:ext>
            </a:extLst>
          </p:cNvPr>
          <p:cNvSpPr txBox="1"/>
          <p:nvPr/>
        </p:nvSpPr>
        <p:spPr>
          <a:xfrm>
            <a:off x="1619672" y="332656"/>
            <a:ext cx="556896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</a:t>
            </a:r>
            <a:r>
              <a:rPr lang="en-US" altLang="zh-CN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 Strassen</a:t>
            </a:r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算法慢？？？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4884CDD4-B021-4CB2-AEB0-3A11E7039B3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03648" y="1844824"/>
            <a:ext cx="5585944" cy="38103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108626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39096B92-FB95-4AB8-9979-B856C1B42E7F}"/>
              </a:ext>
            </a:extLst>
          </p:cNvPr>
          <p:cNvSpPr txBox="1"/>
          <p:nvPr/>
        </p:nvSpPr>
        <p:spPr>
          <a:xfrm>
            <a:off x="3419872" y="3068960"/>
            <a:ext cx="2723823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实验一</a:t>
            </a:r>
          </a:p>
        </p:txBody>
      </p:sp>
    </p:spTree>
    <p:extLst>
      <p:ext uri="{BB962C8B-B14F-4D97-AF65-F5344CB8AC3E}">
        <p14:creationId xmlns:p14="http://schemas.microsoft.com/office/powerpoint/2010/main" val="29516587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B9F0EB99-5EB5-4672-9430-E3427BF96550}"/>
              </a:ext>
            </a:extLst>
          </p:cNvPr>
          <p:cNvSpPr txBox="1"/>
          <p:nvPr/>
        </p:nvSpPr>
        <p:spPr>
          <a:xfrm>
            <a:off x="1619672" y="332656"/>
            <a:ext cx="556896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</a:t>
            </a:r>
            <a:r>
              <a:rPr lang="en-US" altLang="zh-CN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 Strassen</a:t>
            </a:r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算法慢？？？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C2582DD8-8971-4851-B96C-D08E9A89F981}"/>
                  </a:ext>
                </a:extLst>
              </p:cNvPr>
              <p:cNvSpPr txBox="1"/>
              <p:nvPr/>
            </p:nvSpPr>
            <p:spPr>
              <a:xfrm>
                <a:off x="686029" y="2564904"/>
                <a:ext cx="7046609" cy="40498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dirty="0"/>
                  <a:t>strassen</a:t>
                </a:r>
                <a:r>
                  <a:rPr lang="zh-CN" altLang="en-US" dirty="0"/>
                  <a:t>复杂度</a:t>
                </a:r>
                <a14:m>
                  <m:oMath xmlns:m="http://schemas.openxmlformats.org/officeDocument/2006/math">
                    <m:r>
                      <a:rPr lang="en-US" altLang="zh-CN" i="1" dirty="0">
                        <a:solidFill>
                          <a:schemeClr val="accent2"/>
                        </a:solidFill>
                        <a:latin typeface="Cambria Math" panose="02040503050406030204" pitchFamily="18" charset="0"/>
                        <a:sym typeface="Symbol" panose="05050102010706020507" pitchFamily="18" charset="2"/>
                      </a:rPr>
                      <m:t></m:t>
                    </m:r>
                    <m:d>
                      <m:dPr>
                        <m:ctrlPr>
                          <a:rPr lang="en-US" altLang="zh-CN" i="1" dirty="0">
                            <a:solidFill>
                              <a:schemeClr val="accent2"/>
                            </a:solidFill>
                            <a:latin typeface="Cambria Math" panose="02040503050406030204" pitchFamily="18" charset="0"/>
                            <a:sym typeface="Symbol" panose="05050102010706020507" pitchFamily="18" charset="2"/>
                          </a:rPr>
                        </m:ctrlPr>
                      </m:dPr>
                      <m:e>
                        <m:sSup>
                          <m:sSupPr>
                            <m:ctrlPr>
                              <a:rPr lang="en-US" altLang="zh-CN" i="1" dirty="0">
                                <a:solidFill>
                                  <a:schemeClr val="accent2"/>
                                </a:solidFill>
                                <a:latin typeface="Cambria Math" panose="02040503050406030204" pitchFamily="18" charset="0"/>
                                <a:sym typeface="Symbol" panose="05050102010706020507" pitchFamily="18" charset="2"/>
                              </a:rPr>
                            </m:ctrlPr>
                          </m:sSupPr>
                          <m:e>
                            <m:r>
                              <a:rPr lang="en-US" altLang="zh-CN" i="1" dirty="0">
                                <a:solidFill>
                                  <a:schemeClr val="accent2"/>
                                </a:solidFill>
                                <a:latin typeface="Cambria Math" panose="02040503050406030204" pitchFamily="18" charset="0"/>
                                <a:sym typeface="Symbol" panose="05050102010706020507" pitchFamily="18" charset="2"/>
                              </a:rPr>
                              <m:t>𝑛</m:t>
                            </m:r>
                          </m:e>
                          <m:sup>
                            <m:r>
                              <a:rPr lang="en-US" altLang="zh-CN" b="0" i="1" dirty="0" smtClean="0">
                                <a:solidFill>
                                  <a:schemeClr val="accent2"/>
                                </a:solidFill>
                                <a:latin typeface="Cambria Math" panose="02040503050406030204" pitchFamily="18" charset="0"/>
                                <a:sym typeface="Symbol" panose="05050102010706020507" pitchFamily="18" charset="2"/>
                              </a:rPr>
                              <m:t>𝑙𝑔</m:t>
                            </m:r>
                            <m:r>
                              <a:rPr lang="en-US" altLang="zh-CN" b="0" i="1" dirty="0" smtClean="0">
                                <a:solidFill>
                                  <a:schemeClr val="accent2"/>
                                </a:solidFill>
                                <a:latin typeface="Cambria Math" panose="02040503050406030204" pitchFamily="18" charset="0"/>
                                <a:sym typeface="Symbol" panose="05050102010706020507" pitchFamily="18" charset="2"/>
                              </a:rPr>
                              <m:t>7</m:t>
                            </m:r>
                          </m:sup>
                        </m:sSup>
                      </m:e>
                    </m:d>
                    <m:r>
                      <a:rPr lang="en-US" altLang="zh-CN" b="0" i="1" dirty="0" smtClean="0">
                        <a:solidFill>
                          <a:schemeClr val="accent2"/>
                        </a:solidFill>
                        <a:latin typeface="Cambria Math" panose="02040503050406030204" pitchFamily="18" charset="0"/>
                        <a:sym typeface="Symbol" panose="05050102010706020507" pitchFamily="18" charset="2"/>
                      </a:rPr>
                      <m:t>=</m:t>
                    </m:r>
                    <m:r>
                      <a:rPr lang="en-US" altLang="zh-CN" i="1" dirty="0">
                        <a:solidFill>
                          <a:schemeClr val="accent2"/>
                        </a:solidFill>
                        <a:latin typeface="Cambria Math" panose="02040503050406030204" pitchFamily="18" charset="0"/>
                        <a:sym typeface="Symbol" panose="05050102010706020507" pitchFamily="18" charset="2"/>
                      </a:rPr>
                      <m:t></m:t>
                    </m:r>
                    <m:r>
                      <a:rPr lang="en-US" altLang="zh-CN" b="0" i="1" dirty="0" smtClean="0">
                        <a:solidFill>
                          <a:schemeClr val="accent2"/>
                        </a:solidFill>
                        <a:latin typeface="Cambria Math" panose="02040503050406030204" pitchFamily="18" charset="0"/>
                        <a:sym typeface="Symbol" panose="05050102010706020507" pitchFamily="18" charset="2"/>
                      </a:rPr>
                      <m:t>(</m:t>
                    </m:r>
                    <m:sSup>
                      <m:sSupPr>
                        <m:ctrlPr>
                          <a:rPr lang="en-US" altLang="zh-CN" b="0" i="1" dirty="0" smtClean="0">
                            <a:solidFill>
                              <a:schemeClr val="accent2"/>
                            </a:solidFill>
                            <a:latin typeface="Cambria Math" panose="02040503050406030204" pitchFamily="18" charset="0"/>
                            <a:sym typeface="Symbol" panose="05050102010706020507" pitchFamily="18" charset="2"/>
                          </a:rPr>
                        </m:ctrlPr>
                      </m:sSupPr>
                      <m:e>
                        <m:r>
                          <a:rPr lang="en-US" altLang="zh-CN" b="0" i="1" dirty="0" smtClean="0">
                            <a:solidFill>
                              <a:schemeClr val="accent2"/>
                            </a:solidFill>
                            <a:latin typeface="Cambria Math" panose="02040503050406030204" pitchFamily="18" charset="0"/>
                            <a:sym typeface="Symbol" panose="05050102010706020507" pitchFamily="18" charset="2"/>
                          </a:rPr>
                          <m:t>𝑛</m:t>
                        </m:r>
                      </m:e>
                      <m:sup>
                        <m:r>
                          <a:rPr lang="en-US" altLang="zh-CN" b="0" i="1" dirty="0" smtClean="0">
                            <a:solidFill>
                              <a:schemeClr val="accent2"/>
                            </a:solidFill>
                            <a:latin typeface="Cambria Math" panose="02040503050406030204" pitchFamily="18" charset="0"/>
                            <a:sym typeface="Symbol" panose="05050102010706020507" pitchFamily="18" charset="2"/>
                          </a:rPr>
                          <m:t>2.81</m:t>
                        </m:r>
                      </m:sup>
                    </m:sSup>
                    <m:r>
                      <a:rPr lang="en-US" altLang="zh-CN" b="0" i="1" dirty="0" smtClean="0">
                        <a:solidFill>
                          <a:schemeClr val="accent2"/>
                        </a:solidFill>
                        <a:latin typeface="Cambria Math" panose="02040503050406030204" pitchFamily="18" charset="0"/>
                        <a:sym typeface="Symbol" panose="05050102010706020507" pitchFamily="18" charset="2"/>
                      </a:rPr>
                      <m:t>)</m:t>
                    </m:r>
                  </m:oMath>
                </a14:m>
                <a:r>
                  <a:rPr lang="zh-CN" altLang="en-US" dirty="0"/>
                  <a:t>，普通算法的时间复杂度为</a:t>
                </a:r>
                <a14:m>
                  <m:oMath xmlns:m="http://schemas.openxmlformats.org/officeDocument/2006/math">
                    <m:r>
                      <a:rPr lang="en-US" altLang="zh-CN" i="1" dirty="0">
                        <a:solidFill>
                          <a:schemeClr val="accent2"/>
                        </a:solidFill>
                        <a:latin typeface="Cambria Math" panose="02040503050406030204" pitchFamily="18" charset="0"/>
                        <a:sym typeface="Symbol" panose="05050102010706020507" pitchFamily="18" charset="2"/>
                      </a:rPr>
                      <m:t>(</m:t>
                    </m:r>
                    <m:sSup>
                      <m:sSupPr>
                        <m:ctrlPr>
                          <a:rPr lang="en-US" altLang="zh-CN" i="1" dirty="0">
                            <a:solidFill>
                              <a:schemeClr val="accent2"/>
                            </a:solidFill>
                            <a:latin typeface="Cambria Math" panose="02040503050406030204" pitchFamily="18" charset="0"/>
                            <a:sym typeface="Symbol" panose="05050102010706020507" pitchFamily="18" charset="2"/>
                          </a:rPr>
                        </m:ctrlPr>
                      </m:sSupPr>
                      <m:e>
                        <m:r>
                          <a:rPr lang="en-US" altLang="zh-CN" i="1" dirty="0">
                            <a:solidFill>
                              <a:schemeClr val="accent2"/>
                            </a:solidFill>
                            <a:latin typeface="Cambria Math" panose="02040503050406030204" pitchFamily="18" charset="0"/>
                            <a:sym typeface="Symbol" panose="05050102010706020507" pitchFamily="18" charset="2"/>
                          </a:rPr>
                          <m:t>𝑛</m:t>
                        </m:r>
                      </m:e>
                      <m:sup>
                        <m:r>
                          <a:rPr lang="en-US" altLang="zh-CN" b="0" i="1" dirty="0" smtClean="0">
                            <a:solidFill>
                              <a:schemeClr val="accent2"/>
                            </a:solidFill>
                            <a:latin typeface="Cambria Math" panose="02040503050406030204" pitchFamily="18" charset="0"/>
                            <a:sym typeface="Symbol" panose="05050102010706020507" pitchFamily="18" charset="2"/>
                          </a:rPr>
                          <m:t>3</m:t>
                        </m:r>
                      </m:sup>
                    </m:sSup>
                    <m:r>
                      <a:rPr lang="en-US" altLang="zh-CN" i="1" dirty="0">
                        <a:solidFill>
                          <a:schemeClr val="accent2"/>
                        </a:solidFill>
                        <a:latin typeface="Cambria Math" panose="02040503050406030204" pitchFamily="18" charset="0"/>
                        <a:sym typeface="Symbol" panose="05050102010706020507" pitchFamily="18" charset="2"/>
                      </a:rPr>
                      <m:t>)</m:t>
                    </m:r>
                  </m:oMath>
                </a14:m>
                <a:endParaRPr lang="zh-CN" altLang="en-US" i="1" dirty="0">
                  <a:solidFill>
                    <a:schemeClr val="accent2"/>
                  </a:solidFill>
                </a:endParaRPr>
              </a:p>
            </p:txBody>
          </p:sp>
        </mc:Choice>
        <mc:Fallback xmlns="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C2582DD8-8971-4851-B96C-D08E9A89F98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6029" y="2564904"/>
                <a:ext cx="7046609" cy="404983"/>
              </a:xfrm>
              <a:prstGeom prst="rect">
                <a:avLst/>
              </a:prstGeom>
              <a:blipFill>
                <a:blip r:embed="rId2"/>
                <a:stretch>
                  <a:fillRect l="-779" t="-9091" b="-1969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FE453565-6D8C-4340-806E-4CCC38913564}"/>
              </a:ext>
            </a:extLst>
          </p:cNvPr>
          <p:cNvSpPr txBox="1"/>
          <p:nvPr/>
        </p:nvSpPr>
        <p:spPr>
          <a:xfrm>
            <a:off x="686029" y="1916832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/>
              <a:t>复杂度：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4ABFB6E-AE36-49F1-9D6B-F83D2D665BEF}"/>
              </a:ext>
            </a:extLst>
          </p:cNvPr>
          <p:cNvSpPr txBox="1"/>
          <p:nvPr/>
        </p:nvSpPr>
        <p:spPr>
          <a:xfrm>
            <a:off x="686029" y="3323878"/>
            <a:ext cx="428835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为什么</a:t>
            </a:r>
            <a:r>
              <a:rPr lang="en-US" altLang="zh-CN" dirty="0" err="1"/>
              <a:t>strassen</a:t>
            </a:r>
            <a:r>
              <a:rPr lang="zh-CN" altLang="en-US" dirty="0"/>
              <a:t>比朴素算法还要慢？？？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AE626E79-4E76-44AE-B461-BE515FF07140}"/>
              </a:ext>
            </a:extLst>
          </p:cNvPr>
          <p:cNvSpPr txBox="1"/>
          <p:nvPr/>
        </p:nvSpPr>
        <p:spPr>
          <a:xfrm>
            <a:off x="671457" y="4047201"/>
            <a:ext cx="33650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如何加快</a:t>
            </a:r>
            <a:r>
              <a:rPr lang="en-US" altLang="zh-CN" dirty="0" err="1"/>
              <a:t>strassen</a:t>
            </a:r>
            <a:r>
              <a:rPr lang="zh-CN" altLang="en-US" dirty="0"/>
              <a:t>的运行速度？</a:t>
            </a:r>
          </a:p>
        </p:txBody>
      </p:sp>
    </p:spTree>
    <p:extLst>
      <p:ext uri="{BB962C8B-B14F-4D97-AF65-F5344CB8AC3E}">
        <p14:creationId xmlns:p14="http://schemas.microsoft.com/office/powerpoint/2010/main" val="236824627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B9F0EB99-5EB5-4672-9430-E3427BF96550}"/>
              </a:ext>
            </a:extLst>
          </p:cNvPr>
          <p:cNvSpPr txBox="1"/>
          <p:nvPr/>
        </p:nvSpPr>
        <p:spPr>
          <a:xfrm>
            <a:off x="1619672" y="332656"/>
            <a:ext cx="556896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</a:t>
            </a:r>
            <a:r>
              <a:rPr lang="en-US" altLang="zh-CN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 Strassen</a:t>
            </a:r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算法慢？？？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2ECB5A96-9388-4233-9F62-E0890F28C860}"/>
              </a:ext>
            </a:extLst>
          </p:cNvPr>
          <p:cNvSpPr txBox="1"/>
          <p:nvPr/>
        </p:nvSpPr>
        <p:spPr>
          <a:xfrm>
            <a:off x="899592" y="1916832"/>
            <a:ext cx="172996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zh-CN" sz="2400" dirty="0"/>
              <a:t>Example</a:t>
            </a:r>
            <a:endParaRPr lang="zh-CN" altLang="en-US" sz="2400" dirty="0"/>
          </a:p>
        </p:txBody>
      </p:sp>
    </p:spTree>
    <p:extLst>
      <p:ext uri="{BB962C8B-B14F-4D97-AF65-F5344CB8AC3E}">
        <p14:creationId xmlns:p14="http://schemas.microsoft.com/office/powerpoint/2010/main" val="203016145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B9F0EB99-5EB5-4672-9430-E3427BF96550}"/>
              </a:ext>
            </a:extLst>
          </p:cNvPr>
          <p:cNvSpPr txBox="1"/>
          <p:nvPr/>
        </p:nvSpPr>
        <p:spPr>
          <a:xfrm>
            <a:off x="1619672" y="332656"/>
            <a:ext cx="556896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</a:t>
            </a:r>
            <a:r>
              <a:rPr lang="en-US" altLang="zh-CN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 Strassen</a:t>
            </a:r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算法慢？？？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4884CDD4-B021-4CB2-AEB0-3A11E7039B3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03648" y="1844824"/>
            <a:ext cx="5585944" cy="38103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320878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B9F0EB99-5EB5-4672-9430-E3427BF96550}"/>
              </a:ext>
            </a:extLst>
          </p:cNvPr>
          <p:cNvSpPr txBox="1"/>
          <p:nvPr/>
        </p:nvSpPr>
        <p:spPr>
          <a:xfrm>
            <a:off x="1619672" y="332656"/>
            <a:ext cx="55689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</a:t>
            </a:r>
            <a:r>
              <a:rPr lang="en-US" altLang="zh-CN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 Strassen</a:t>
            </a:r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算法慢？？？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5" name="表格 4">
            <a:extLst>
              <a:ext uri="{FF2B5EF4-FFF2-40B4-BE49-F238E27FC236}">
                <a16:creationId xmlns:a16="http://schemas.microsoft.com/office/drawing/2014/main" id="{E1E85C95-405C-47F6-AE79-D6A2D2F1B96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45670584"/>
              </p:ext>
            </p:extLst>
          </p:nvPr>
        </p:nvGraphicFramePr>
        <p:xfrm>
          <a:off x="611560" y="2171700"/>
          <a:ext cx="7072917" cy="2514600"/>
        </p:xfrm>
        <a:graphic>
          <a:graphicData uri="http://schemas.openxmlformats.org/drawingml/2006/table">
            <a:tbl>
              <a:tblPr/>
              <a:tblGrid>
                <a:gridCol w="2321212">
                  <a:extLst>
                    <a:ext uri="{9D8B030D-6E8A-4147-A177-3AD203B41FA5}">
                      <a16:colId xmlns:a16="http://schemas.microsoft.com/office/drawing/2014/main" val="359896058"/>
                    </a:ext>
                  </a:extLst>
                </a:gridCol>
                <a:gridCol w="651315">
                  <a:extLst>
                    <a:ext uri="{9D8B030D-6E8A-4147-A177-3AD203B41FA5}">
                      <a16:colId xmlns:a16="http://schemas.microsoft.com/office/drawing/2014/main" val="3749579492"/>
                    </a:ext>
                  </a:extLst>
                </a:gridCol>
                <a:gridCol w="820078">
                  <a:extLst>
                    <a:ext uri="{9D8B030D-6E8A-4147-A177-3AD203B41FA5}">
                      <a16:colId xmlns:a16="http://schemas.microsoft.com/office/drawing/2014/main" val="3366132282"/>
                    </a:ext>
                  </a:extLst>
                </a:gridCol>
                <a:gridCol w="820078">
                  <a:extLst>
                    <a:ext uri="{9D8B030D-6E8A-4147-A177-3AD203B41FA5}">
                      <a16:colId xmlns:a16="http://schemas.microsoft.com/office/drawing/2014/main" val="2398241888"/>
                    </a:ext>
                  </a:extLst>
                </a:gridCol>
                <a:gridCol w="820078">
                  <a:extLst>
                    <a:ext uri="{9D8B030D-6E8A-4147-A177-3AD203B41FA5}">
                      <a16:colId xmlns:a16="http://schemas.microsoft.com/office/drawing/2014/main" val="861757563"/>
                    </a:ext>
                  </a:extLst>
                </a:gridCol>
                <a:gridCol w="820078">
                  <a:extLst>
                    <a:ext uri="{9D8B030D-6E8A-4147-A177-3AD203B41FA5}">
                      <a16:colId xmlns:a16="http://schemas.microsoft.com/office/drawing/2014/main" val="2685261291"/>
                    </a:ext>
                  </a:extLst>
                </a:gridCol>
                <a:gridCol w="820078">
                  <a:extLst>
                    <a:ext uri="{9D8B030D-6E8A-4147-A177-3AD203B41FA5}">
                      <a16:colId xmlns:a16="http://schemas.microsoft.com/office/drawing/2014/main" val="2068824885"/>
                    </a:ext>
                  </a:extLst>
                </a:gridCol>
              </a:tblGrid>
              <a:tr h="18288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数据规模</a:t>
                      </a:r>
                      <a:endParaRPr lang="zh-CN" altLang="en-US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4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8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9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10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11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12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69945673"/>
                  </a:ext>
                </a:extLst>
              </a:tr>
              <a:tr h="17526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宋版朴素</a:t>
                      </a:r>
                      <a:endParaRPr lang="zh-CN" altLang="en-US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0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0.068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0.572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6.43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81.593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　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08797949"/>
                  </a:ext>
                </a:extLst>
              </a:tr>
              <a:tr h="17526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宋版</a:t>
                      </a:r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strassen 1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0.003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4.398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30.585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214.241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03137094"/>
                  </a:ext>
                </a:extLst>
              </a:tr>
              <a:tr h="17526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宋版</a:t>
                      </a:r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strassen 2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0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0.688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4.768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33.216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232.628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9378414"/>
                  </a:ext>
                </a:extLst>
              </a:tr>
              <a:tr h="17526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宋版</a:t>
                      </a:r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strassen 64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0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0.057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0.409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2.841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19.967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146.765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03138459"/>
                  </a:ext>
                </a:extLst>
              </a:tr>
              <a:tr h="17526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何同学</a:t>
                      </a:r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strassen 64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0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0.054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0.384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2.767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19.441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158.649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5538547"/>
                  </a:ext>
                </a:extLst>
              </a:tr>
              <a:tr h="17526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谢版宋改</a:t>
                      </a:r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strassen</a:t>
                      </a:r>
                      <a:r>
                        <a:rPr lang="zh-CN" alt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改</a:t>
                      </a:r>
                      <a:r>
                        <a:rPr lang="zh-CN" alt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 </a:t>
                      </a:r>
                      <a:r>
                        <a:rPr lang="en-US" altLang="zh-CN" sz="1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1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0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0.266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1.876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13.07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91.599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71259041"/>
                  </a:ext>
                </a:extLst>
              </a:tr>
              <a:tr h="17526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谢版宋改</a:t>
                      </a:r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strassen</a:t>
                      </a:r>
                      <a:r>
                        <a:rPr lang="zh-CN" alt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改</a:t>
                      </a:r>
                      <a:r>
                        <a:rPr lang="zh-CN" alt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 </a:t>
                      </a:r>
                      <a:r>
                        <a:rPr lang="en-US" altLang="zh-CN" sz="1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2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0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0.127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0.875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6.184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43.284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302.496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97155137"/>
                  </a:ext>
                </a:extLst>
              </a:tr>
              <a:tr h="17526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谢版宋改</a:t>
                      </a:r>
                      <a:r>
                        <a:rPr lang="en-US" sz="16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strassen</a:t>
                      </a:r>
                      <a:r>
                        <a:rPr lang="zh-CN" alt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改</a:t>
                      </a:r>
                      <a:r>
                        <a:rPr lang="zh-CN" alt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 </a:t>
                      </a:r>
                      <a:r>
                        <a:rPr lang="en-US" altLang="zh-CN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32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0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0.043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0.295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2.062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14.544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102.231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95324014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何版</a:t>
                      </a:r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strassen </a:t>
                      </a:r>
                      <a:r>
                        <a:rPr lang="zh-CN" alt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一层</a:t>
                      </a:r>
                      <a:endParaRPr lang="zh-CN" altLang="en-US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0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0.064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0.52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4.397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54.413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　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257628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5381123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B9F0EB99-5EB5-4672-9430-E3427BF96550}"/>
              </a:ext>
            </a:extLst>
          </p:cNvPr>
          <p:cNvSpPr txBox="1"/>
          <p:nvPr/>
        </p:nvSpPr>
        <p:spPr>
          <a:xfrm>
            <a:off x="1619672" y="332656"/>
            <a:ext cx="55689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</a:t>
            </a:r>
            <a:r>
              <a:rPr lang="en-US" altLang="zh-CN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 </a:t>
            </a:r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内存释放问题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37EC6367-2A6E-4838-94BB-0DDD28D116EC}"/>
              </a:ext>
            </a:extLst>
          </p:cNvPr>
          <p:cNvSpPr txBox="1"/>
          <p:nvPr/>
        </p:nvSpPr>
        <p:spPr>
          <a:xfrm>
            <a:off x="1019602" y="1844824"/>
            <a:ext cx="50898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dirty="0"/>
              <a:t>注意内存释放，特别是中间变量，</a:t>
            </a:r>
            <a:r>
              <a:rPr lang="zh-CN" altLang="en-US" dirty="0">
                <a:solidFill>
                  <a:srgbClr val="FF0000"/>
                </a:solidFill>
              </a:rPr>
              <a:t>函数返回值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753C38D-5508-4549-8BC4-34D9313D305C}"/>
              </a:ext>
            </a:extLst>
          </p:cNvPr>
          <p:cNvSpPr txBox="1"/>
          <p:nvPr/>
        </p:nvSpPr>
        <p:spPr>
          <a:xfrm>
            <a:off x="1019602" y="2772217"/>
            <a:ext cx="59554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/>
              <a:t>如何更加高效的进行内存释放？不忘记进行内存释放呢？</a:t>
            </a:r>
          </a:p>
        </p:txBody>
      </p:sp>
    </p:spTree>
    <p:extLst>
      <p:ext uri="{BB962C8B-B14F-4D97-AF65-F5344CB8AC3E}">
        <p14:creationId xmlns:p14="http://schemas.microsoft.com/office/powerpoint/2010/main" val="39692188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B9F0EB99-5EB5-4672-9430-E3427BF96550}"/>
              </a:ext>
            </a:extLst>
          </p:cNvPr>
          <p:cNvSpPr txBox="1"/>
          <p:nvPr/>
        </p:nvSpPr>
        <p:spPr>
          <a:xfrm>
            <a:off x="1619672" y="332656"/>
            <a:ext cx="55689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</a:t>
            </a:r>
            <a:r>
              <a:rPr lang="en-US" altLang="zh-CN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 </a:t>
            </a:r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内存释放问题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753C38D-5508-4549-8BC4-34D9313D305C}"/>
              </a:ext>
            </a:extLst>
          </p:cNvPr>
          <p:cNvSpPr txBox="1"/>
          <p:nvPr/>
        </p:nvSpPr>
        <p:spPr>
          <a:xfrm>
            <a:off x="395536" y="1556792"/>
            <a:ext cx="11144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/>
              <a:t>析构函数</a:t>
            </a: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2535DD19-72FD-44C2-9996-BDFF0660485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9552" y="2420888"/>
            <a:ext cx="5044877" cy="26367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259392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B9F0EB99-5EB5-4672-9430-E3427BF96550}"/>
              </a:ext>
            </a:extLst>
          </p:cNvPr>
          <p:cNvSpPr txBox="1"/>
          <p:nvPr/>
        </p:nvSpPr>
        <p:spPr>
          <a:xfrm>
            <a:off x="1619672" y="332656"/>
            <a:ext cx="55689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</a:t>
            </a:r>
            <a:r>
              <a:rPr lang="en-US" altLang="zh-CN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 </a:t>
            </a:r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内存释放问题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753C38D-5508-4549-8BC4-34D9313D305C}"/>
              </a:ext>
            </a:extLst>
          </p:cNvPr>
          <p:cNvSpPr txBox="1"/>
          <p:nvPr/>
        </p:nvSpPr>
        <p:spPr>
          <a:xfrm>
            <a:off x="395536" y="1556792"/>
            <a:ext cx="12522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/>
              <a:t>静态</a:t>
            </a:r>
            <a:r>
              <a:rPr lang="en-US" altLang="zh-CN" b="1" dirty="0"/>
              <a:t>static</a:t>
            </a:r>
            <a:endParaRPr lang="zh-CN" altLang="en-US" b="1" dirty="0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B25FFD0A-DAFC-4048-8C63-FB24B343166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9552" y="2348880"/>
            <a:ext cx="6043184" cy="11430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609817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B9F0EB99-5EB5-4672-9430-E3427BF96550}"/>
              </a:ext>
            </a:extLst>
          </p:cNvPr>
          <p:cNvSpPr txBox="1"/>
          <p:nvPr/>
        </p:nvSpPr>
        <p:spPr>
          <a:xfrm>
            <a:off x="1619672" y="332656"/>
            <a:ext cx="55689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</a:t>
            </a:r>
            <a:r>
              <a:rPr lang="en-US" altLang="zh-CN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 </a:t>
            </a:r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内存释放问题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753C38D-5508-4549-8BC4-34D9313D305C}"/>
              </a:ext>
            </a:extLst>
          </p:cNvPr>
          <p:cNvSpPr txBox="1"/>
          <p:nvPr/>
        </p:nvSpPr>
        <p:spPr>
          <a:xfrm>
            <a:off x="367406" y="1556792"/>
            <a:ext cx="11144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/>
              <a:t>高级类型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1AB13565-E3D1-469F-B62B-53D829D898F8}"/>
              </a:ext>
            </a:extLst>
          </p:cNvPr>
          <p:cNvSpPr txBox="1"/>
          <p:nvPr/>
        </p:nvSpPr>
        <p:spPr>
          <a:xfrm flipH="1">
            <a:off x="367405" y="2060848"/>
            <a:ext cx="26924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智能指针</a:t>
            </a:r>
            <a:r>
              <a:rPr lang="en-US" altLang="zh-CN" dirty="0"/>
              <a:t>……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9421988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B5A25F59-29C7-4B9D-9DF6-120785456603}"/>
              </a:ext>
            </a:extLst>
          </p:cNvPr>
          <p:cNvSpPr txBox="1"/>
          <p:nvPr/>
        </p:nvSpPr>
        <p:spPr>
          <a:xfrm>
            <a:off x="1619672" y="332656"/>
            <a:ext cx="55689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提早上交？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7440D868-EFD0-49B8-BE57-E865B616750F}"/>
              </a:ext>
            </a:extLst>
          </p:cNvPr>
          <p:cNvSpPr txBox="1"/>
          <p:nvPr/>
        </p:nvSpPr>
        <p:spPr>
          <a:xfrm>
            <a:off x="430885" y="1700808"/>
            <a:ext cx="23775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提前到周三中午</a:t>
            </a:r>
            <a:r>
              <a:rPr lang="en-US" altLang="zh-CN" dirty="0"/>
              <a:t>12:00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8085385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5111A676-ADB9-4974-8B40-2C7D8D48C66B}"/>
              </a:ext>
            </a:extLst>
          </p:cNvPr>
          <p:cNvSpPr txBox="1"/>
          <p:nvPr/>
        </p:nvSpPr>
        <p:spPr>
          <a:xfrm>
            <a:off x="827584" y="1772816"/>
            <a:ext cx="3243196" cy="28623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sz="3600" dirty="0">
                <a:latin typeface="+mn-lt"/>
                <a:ea typeface="+mn-ea"/>
              </a:rPr>
              <a:t>数据生成器</a:t>
            </a:r>
            <a:endParaRPr lang="en-US" altLang="zh-CN" sz="3600" dirty="0">
              <a:latin typeface="+mn-lt"/>
              <a:ea typeface="+mn-ea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3600" dirty="0">
                <a:latin typeface="+mn-lt"/>
                <a:ea typeface="+mn-ea"/>
              </a:rPr>
              <a:t>merge sort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3600" dirty="0">
                <a:latin typeface="+mn-lt"/>
                <a:ea typeface="+mn-ea"/>
              </a:rPr>
              <a:t>insertion sort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3600" dirty="0">
                <a:latin typeface="+mn-lt"/>
                <a:ea typeface="+mn-ea"/>
              </a:rPr>
              <a:t>bubble sort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sz="3600" dirty="0">
                <a:latin typeface="+mn-lt"/>
                <a:ea typeface="+mn-ea"/>
              </a:rPr>
              <a:t>算法性能比较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5AD04EB-E453-4BE5-BDE9-91DB779632BE}"/>
              </a:ext>
            </a:extLst>
          </p:cNvPr>
          <p:cNvSpPr txBox="1"/>
          <p:nvPr/>
        </p:nvSpPr>
        <p:spPr>
          <a:xfrm>
            <a:off x="1619672" y="332656"/>
            <a:ext cx="136447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实验</a:t>
            </a: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F5AD04EB-E453-4BE5-BDE9-91DB779632BE}"/>
              </a:ext>
            </a:extLst>
          </p:cNvPr>
          <p:cNvSpPr txBox="1"/>
          <p:nvPr/>
        </p:nvSpPr>
        <p:spPr>
          <a:xfrm>
            <a:off x="1619672" y="332656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插入排序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9BE5E5D9-C386-491F-9BF8-23C720A0090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82" y="1628800"/>
            <a:ext cx="7986452" cy="23014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727617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F5AD04EB-E453-4BE5-BDE9-91DB779632BE}"/>
              </a:ext>
            </a:extLst>
          </p:cNvPr>
          <p:cNvSpPr txBox="1"/>
          <p:nvPr/>
        </p:nvSpPr>
        <p:spPr>
          <a:xfrm>
            <a:off x="1619672" y="332656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归并排序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310EE38C-2BAA-4713-87A6-609CBAB0832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504" y="1124744"/>
            <a:ext cx="7567316" cy="4031329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DCBF6491-B1AB-43AB-9776-DB14991B02EE}"/>
              </a:ext>
            </a:extLst>
          </p:cNvPr>
          <p:cNvSpPr txBox="1"/>
          <p:nvPr/>
        </p:nvSpPr>
        <p:spPr>
          <a:xfrm>
            <a:off x="6300192" y="2666861"/>
            <a:ext cx="11208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rgbClr val="FF0000"/>
                </a:solidFill>
              </a:rPr>
              <a:t>课本 </a:t>
            </a:r>
            <a:r>
              <a:rPr lang="en-US" altLang="zh-CN" dirty="0">
                <a:solidFill>
                  <a:srgbClr val="FF0000"/>
                </a:solidFill>
              </a:rPr>
              <a:t>P17</a:t>
            </a:r>
            <a:endParaRPr lang="zh-CN" altLang="en-US" dirty="0">
              <a:solidFill>
                <a:srgbClr val="FF0000"/>
              </a:solidFill>
            </a:endParaRP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2BFA4233-F78D-4E34-9245-694F37A10D5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3528" y="5120489"/>
            <a:ext cx="4153260" cy="1737511"/>
          </a:xfrm>
          <a:prstGeom prst="rect">
            <a:avLst/>
          </a:prstGeom>
        </p:spPr>
      </p:pic>
      <p:sp>
        <p:nvSpPr>
          <p:cNvPr id="11" name="文本框 10">
            <a:extLst>
              <a:ext uri="{FF2B5EF4-FFF2-40B4-BE49-F238E27FC236}">
                <a16:creationId xmlns:a16="http://schemas.microsoft.com/office/drawing/2014/main" id="{B96F4D03-20A2-47C0-B6D0-50A26CFF74BC}"/>
              </a:ext>
            </a:extLst>
          </p:cNvPr>
          <p:cNvSpPr txBox="1"/>
          <p:nvPr/>
        </p:nvSpPr>
        <p:spPr>
          <a:xfrm>
            <a:off x="6276820" y="5848043"/>
            <a:ext cx="11208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rgbClr val="FF0000"/>
                </a:solidFill>
              </a:rPr>
              <a:t>课本 </a:t>
            </a:r>
            <a:r>
              <a:rPr lang="en-US" altLang="zh-CN" dirty="0">
                <a:solidFill>
                  <a:srgbClr val="FF0000"/>
                </a:solidFill>
              </a:rPr>
              <a:t>P19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159571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F5AD04EB-E453-4BE5-BDE9-91DB779632BE}"/>
              </a:ext>
            </a:extLst>
          </p:cNvPr>
          <p:cNvSpPr txBox="1"/>
          <p:nvPr/>
        </p:nvSpPr>
        <p:spPr>
          <a:xfrm>
            <a:off x="1619672" y="332656"/>
            <a:ext cx="27334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</a:t>
            </a:r>
            <a:r>
              <a:rPr lang="en-US" altLang="zh-CN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  </a:t>
            </a:r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栈溢出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EFD3583D-36B8-488E-9997-E30540F84D7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1699" y="1252976"/>
            <a:ext cx="6325148" cy="3795089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C7A41511-CA85-475D-B471-C456A1A443B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1699" y="5383610"/>
            <a:ext cx="3520745" cy="4038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923489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F5AD04EB-E453-4BE5-BDE9-91DB779632BE}"/>
              </a:ext>
            </a:extLst>
          </p:cNvPr>
          <p:cNvSpPr txBox="1"/>
          <p:nvPr/>
        </p:nvSpPr>
        <p:spPr>
          <a:xfrm>
            <a:off x="1619672" y="332656"/>
            <a:ext cx="27334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</a:t>
            </a:r>
            <a:r>
              <a:rPr lang="en-US" altLang="zh-CN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  </a:t>
            </a:r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栈溢出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127D2D50-FAF6-4B92-8A3B-BB4F991548A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5576" y="1772816"/>
            <a:ext cx="2865368" cy="815411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E3289575-7318-4F54-9F3B-A6155470C229}"/>
              </a:ext>
            </a:extLst>
          </p:cNvPr>
          <p:cNvSpPr txBox="1"/>
          <p:nvPr/>
        </p:nvSpPr>
        <p:spPr>
          <a:xfrm>
            <a:off x="4211960" y="1995855"/>
            <a:ext cx="29546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局部变量默认用的是栈储存</a:t>
            </a:r>
          </a:p>
        </p:txBody>
      </p:sp>
    </p:spTree>
    <p:extLst>
      <p:ext uri="{BB962C8B-B14F-4D97-AF65-F5344CB8AC3E}">
        <p14:creationId xmlns:p14="http://schemas.microsoft.com/office/powerpoint/2010/main" val="269675353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F5AD04EB-E453-4BE5-BDE9-91DB779632BE}"/>
              </a:ext>
            </a:extLst>
          </p:cNvPr>
          <p:cNvSpPr txBox="1"/>
          <p:nvPr/>
        </p:nvSpPr>
        <p:spPr>
          <a:xfrm>
            <a:off x="1619672" y="332656"/>
            <a:ext cx="285526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</a:t>
            </a:r>
            <a:r>
              <a:rPr lang="en-US" altLang="zh-CN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  </a:t>
            </a:r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栈溢出 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A74DFE89-10A7-4493-ACD1-3FB66690FA4D}"/>
              </a:ext>
            </a:extLst>
          </p:cNvPr>
          <p:cNvSpPr txBox="1"/>
          <p:nvPr/>
        </p:nvSpPr>
        <p:spPr>
          <a:xfrm>
            <a:off x="447556" y="1700808"/>
            <a:ext cx="1693092" cy="129266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/>
              <a:t>解决方法</a:t>
            </a:r>
            <a:r>
              <a:rPr lang="en-US" altLang="zh-CN" sz="2400" b="1" dirty="0"/>
              <a:t>:</a:t>
            </a:r>
          </a:p>
          <a:p>
            <a:endParaRPr lang="en-US" altLang="zh-CN" b="1" dirty="0"/>
          </a:p>
          <a:p>
            <a:pPr marL="342900" indent="-342900">
              <a:buAutoNum type="arabicPeriod"/>
            </a:pPr>
            <a:r>
              <a:rPr lang="zh-CN" altLang="en-US" b="1" dirty="0"/>
              <a:t>改编译参数</a:t>
            </a:r>
            <a:endParaRPr lang="en-US" altLang="zh-CN" b="1" dirty="0"/>
          </a:p>
          <a:p>
            <a:pPr marL="342900" indent="-342900">
              <a:buAutoNum type="arabicPeriod"/>
            </a:pPr>
            <a:endParaRPr lang="zh-CN" altLang="en-US" b="1" dirty="0"/>
          </a:p>
        </p:txBody>
      </p:sp>
      <p:pic>
        <p:nvPicPr>
          <p:cNvPr id="13" name="图片 12">
            <a:extLst>
              <a:ext uri="{FF2B5EF4-FFF2-40B4-BE49-F238E27FC236}">
                <a16:creationId xmlns:a16="http://schemas.microsoft.com/office/drawing/2014/main" id="{13AF9148-2EDC-404B-8F8D-74BCD8DDD5A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8486" y="2831000"/>
            <a:ext cx="2202371" cy="853514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id="{8315FC43-3692-4434-AA06-CE1F2FAA94C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7556" y="3933056"/>
            <a:ext cx="6515665" cy="2088061"/>
          </a:xfrm>
          <a:prstGeom prst="rect">
            <a:avLst/>
          </a:prstGeom>
        </p:spPr>
      </p:pic>
      <p:sp>
        <p:nvSpPr>
          <p:cNvPr id="16" name="文本框 15">
            <a:extLst>
              <a:ext uri="{FF2B5EF4-FFF2-40B4-BE49-F238E27FC236}">
                <a16:creationId xmlns:a16="http://schemas.microsoft.com/office/drawing/2014/main" id="{01661EE5-F34F-4104-8E92-277E7B2ABFB6}"/>
              </a:ext>
            </a:extLst>
          </p:cNvPr>
          <p:cNvSpPr txBox="1"/>
          <p:nvPr/>
        </p:nvSpPr>
        <p:spPr>
          <a:xfrm>
            <a:off x="3707904" y="3140968"/>
            <a:ext cx="10695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err="1"/>
              <a:t>gcc</a:t>
            </a:r>
            <a:r>
              <a:rPr lang="en-US" altLang="zh-CN" dirty="0"/>
              <a:t>, g++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2805485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F5AD04EB-E453-4BE5-BDE9-91DB779632BE}"/>
              </a:ext>
            </a:extLst>
          </p:cNvPr>
          <p:cNvSpPr txBox="1"/>
          <p:nvPr/>
        </p:nvSpPr>
        <p:spPr>
          <a:xfrm>
            <a:off x="1619672" y="332656"/>
            <a:ext cx="285526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</a:t>
            </a:r>
            <a:r>
              <a:rPr lang="en-US" altLang="zh-CN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  </a:t>
            </a:r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栈溢出 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A74DFE89-10A7-4493-ACD1-3FB66690FA4D}"/>
              </a:ext>
            </a:extLst>
          </p:cNvPr>
          <p:cNvSpPr txBox="1"/>
          <p:nvPr/>
        </p:nvSpPr>
        <p:spPr>
          <a:xfrm>
            <a:off x="447556" y="1700808"/>
            <a:ext cx="3890809" cy="30162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/>
              <a:t>解决方法</a:t>
            </a:r>
            <a:r>
              <a:rPr lang="en-US" altLang="zh-CN" sz="2400" b="1" dirty="0"/>
              <a:t>:</a:t>
            </a:r>
          </a:p>
          <a:p>
            <a:endParaRPr lang="en-US" altLang="zh-CN" b="1" dirty="0"/>
          </a:p>
          <a:p>
            <a:r>
              <a:rPr lang="en-US" altLang="zh-CN" b="1" dirty="0"/>
              <a:t>2. </a:t>
            </a:r>
            <a:r>
              <a:rPr lang="zh-CN" altLang="en-US" b="1" dirty="0"/>
              <a:t>使用堆储存</a:t>
            </a:r>
            <a:endParaRPr lang="en-US" altLang="zh-CN" b="1" dirty="0"/>
          </a:p>
          <a:p>
            <a:r>
              <a:rPr lang="zh-CN" altLang="en-US" dirty="0"/>
              <a:t>全局变量、</a:t>
            </a:r>
            <a:r>
              <a:rPr lang="en-US" altLang="zh-CN" dirty="0"/>
              <a:t>static</a:t>
            </a:r>
            <a:r>
              <a:rPr lang="zh-CN" altLang="en-US" dirty="0"/>
              <a:t>、</a:t>
            </a:r>
            <a:r>
              <a:rPr lang="en-US" altLang="zh-CN" dirty="0"/>
              <a:t>malloc</a:t>
            </a:r>
            <a:r>
              <a:rPr lang="zh-CN" altLang="en-US" dirty="0"/>
              <a:t>、</a:t>
            </a:r>
            <a:r>
              <a:rPr lang="en-US" altLang="zh-CN" dirty="0"/>
              <a:t>new……</a:t>
            </a:r>
          </a:p>
          <a:p>
            <a:endParaRPr lang="en-US" altLang="zh-CN" b="1" dirty="0"/>
          </a:p>
          <a:p>
            <a:r>
              <a:rPr lang="en-US" altLang="zh-CN" b="1" dirty="0"/>
              <a:t>3.</a:t>
            </a:r>
            <a:r>
              <a:rPr lang="zh-CN" altLang="en-US" b="1" dirty="0"/>
              <a:t>修改逻辑，使得栈不溢出</a:t>
            </a:r>
            <a:endParaRPr lang="en-US" altLang="zh-CN" b="1" dirty="0"/>
          </a:p>
          <a:p>
            <a:r>
              <a:rPr lang="zh-CN" altLang="en-US" dirty="0"/>
              <a:t>递归改循环</a:t>
            </a:r>
            <a:r>
              <a:rPr lang="en-US" altLang="zh-CN" dirty="0"/>
              <a:t>……</a:t>
            </a:r>
          </a:p>
          <a:p>
            <a:endParaRPr lang="en-US" altLang="zh-CN" dirty="0"/>
          </a:p>
          <a:p>
            <a:r>
              <a:rPr lang="en-US" altLang="zh-CN" dirty="0"/>
              <a:t>4.</a:t>
            </a:r>
            <a:r>
              <a:rPr lang="zh-CN" altLang="en-US" dirty="0"/>
              <a:t> </a:t>
            </a:r>
            <a:r>
              <a:rPr lang="zh-CN" altLang="en-US" b="1" dirty="0"/>
              <a:t>使用一些高级类型</a:t>
            </a:r>
            <a:endParaRPr lang="en-US" altLang="zh-CN" b="1" dirty="0"/>
          </a:p>
          <a:p>
            <a:r>
              <a:rPr lang="en-US" altLang="zh-CN" dirty="0"/>
              <a:t>vector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2663206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自定义设计方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自定义设计方案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自定义设计方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948</TotalTime>
  <Words>516</Words>
  <Application>Microsoft Office PowerPoint</Application>
  <PresentationFormat>全屏显示(4:3)</PresentationFormat>
  <Paragraphs>147</Paragraphs>
  <Slides>28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28</vt:i4>
      </vt:variant>
    </vt:vector>
  </HeadingPairs>
  <TitlesOfParts>
    <vt:vector size="35" baseType="lpstr">
      <vt:lpstr>等线</vt:lpstr>
      <vt:lpstr>微软雅黑</vt:lpstr>
      <vt:lpstr>Arial</vt:lpstr>
      <vt:lpstr>Cambria Math</vt:lpstr>
      <vt:lpstr>Times New Roman</vt:lpstr>
      <vt:lpstr>默认设计模板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ECNU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Zhang Jin</dc:creator>
  <cp:lastModifiedBy>S LK</cp:lastModifiedBy>
  <cp:revision>92</cp:revision>
  <dcterms:created xsi:type="dcterms:W3CDTF">2011-05-26T04:58:14Z</dcterms:created>
  <dcterms:modified xsi:type="dcterms:W3CDTF">2023-03-19T05:44:13Z</dcterms:modified>
</cp:coreProperties>
</file>