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72" r:id="rId3"/>
  </p:sldMasterIdLst>
  <p:notesMasterIdLst>
    <p:notesMasterId r:id="rId30"/>
  </p:notesMasterIdLst>
  <p:sldIdLst>
    <p:sldId id="256" r:id="rId4"/>
    <p:sldId id="2658" r:id="rId5"/>
    <p:sldId id="2780" r:id="rId6"/>
    <p:sldId id="2781" r:id="rId7"/>
    <p:sldId id="2782" r:id="rId8"/>
    <p:sldId id="2437" r:id="rId9"/>
    <p:sldId id="2370" r:id="rId10"/>
    <p:sldId id="2372" r:id="rId11"/>
    <p:sldId id="2382" r:id="rId12"/>
    <p:sldId id="2385" r:id="rId13"/>
    <p:sldId id="2386" r:id="rId14"/>
    <p:sldId id="2387" r:id="rId15"/>
    <p:sldId id="2388" r:id="rId16"/>
    <p:sldId id="2389" r:id="rId17"/>
    <p:sldId id="2390" r:id="rId18"/>
    <p:sldId id="2391" r:id="rId19"/>
    <p:sldId id="2392" r:id="rId20"/>
    <p:sldId id="2431" r:id="rId21"/>
    <p:sldId id="2657" r:id="rId22"/>
    <p:sldId id="2783" r:id="rId23"/>
    <p:sldId id="2772" r:id="rId24"/>
    <p:sldId id="2773" r:id="rId25"/>
    <p:sldId id="2655" r:id="rId26"/>
    <p:sldId id="2785" r:id="rId27"/>
    <p:sldId id="2784" r:id="rId28"/>
    <p:sldId id="266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33" autoAdjust="0"/>
    <p:restoredTop sz="94660"/>
  </p:normalViewPr>
  <p:slideViewPr>
    <p:cSldViewPr>
      <p:cViewPr varScale="1">
        <p:scale>
          <a:sx n="81" d="100"/>
          <a:sy n="81" d="100"/>
        </p:scale>
        <p:origin x="127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AB8521-CCE3-429F-93A5-C40A8A4BEFB8}" type="datetimeFigureOut">
              <a:rPr lang="zh-CN" altLang="en-US" smtClean="0"/>
              <a:t>2023/5/11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CE157-A8E6-4CD2-B779-9430DA92FA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215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2CE157-A8E6-4CD2-B779-9430DA92FA8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03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C9FD41-EC87-4F80-B149-776537F2FC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A5E497D-E636-4102-AF28-62012C7A89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5023657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6E98D9-BD81-43F8-95B4-0F7C99345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2E95AA9-4CA2-4F4B-8A6A-117D46319E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290086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62FD7E2-68C9-42DF-A801-EE0237E496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98846B4-CC3E-4663-B5EE-2A1A34A691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7970313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4DDA4E-59F5-465C-8D6D-07C227C9CE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5B15E2F-E42C-449E-9379-D11EA1FF3B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0283041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F9C0F2-445A-4318-8B63-7218D6A50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6DBE36-0FBD-46E1-8284-6F569FAF66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29737728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5B60D9-EF44-45C8-883E-7503A7BE9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2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1C36DB5-BDA9-4CBC-A91B-213F2B8939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7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81619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AEBD74-47F3-4093-851A-64104FFDC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AFA64E-4BF7-4A45-8E2E-6E09E2C148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551C472-88E8-4E53-8EB9-C542CE8739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72878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842819-0046-4DB3-BEBD-3670C0C0C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981442F-5AC2-4147-A1A1-DFCF0F7C46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9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E4E61AA-4816-44BD-AD62-E0E22C630A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9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86D970C-D2AE-469E-A06C-723E413E7C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C50BD53-C032-4E4A-BBF4-DFBA2F9AAC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7623007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9A43A7-F0E6-4F6B-B8A2-BFE7FD7F8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90659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83693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C3618D-C6DA-45BB-B4DC-379350AF4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40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55E4A7-25FD-4B66-9E7C-D9E0D82BB2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9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1012AC8-BECC-46DA-BCCF-742C850474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40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247617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F13284-6214-4DB2-9895-383EEF501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8873ED6-648F-40CF-97C2-3C62252E2E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006034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C108EF-F388-49AC-BE35-8354C9E02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40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06A98BF-8A4F-4D2A-942C-88C63D73F5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9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C7B213E-8C9A-49BC-A8FA-B04DCDC0A9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40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569873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ABAC20-0A89-4A3D-AD56-990E55B62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3BF155F-7F93-443A-9085-9FF5A249D3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548999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CFFCEBB-0819-406D-8C6D-E804ADE7AF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A885B6-D30C-4683-94C5-F1D61A02E4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40000292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45541"/>
            <a:ext cx="9144000" cy="4174541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3028949"/>
            <a:ext cx="9144000" cy="3829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026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816" y="5207130"/>
            <a:ext cx="3224212" cy="220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4334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881006"/>
            <a:ext cx="9144000" cy="417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0" y="3028949"/>
            <a:ext cx="9144000" cy="3829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026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816" y="5207130"/>
            <a:ext cx="3224212" cy="220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20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10509"/>
            <a:ext cx="9144000" cy="1079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9144000" cy="654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2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665" y="-364977"/>
            <a:ext cx="2492297" cy="170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椭圆 40"/>
          <p:cNvSpPr/>
          <p:nvPr userDrawn="1"/>
        </p:nvSpPr>
        <p:spPr>
          <a:xfrm>
            <a:off x="4245643" y="1785940"/>
            <a:ext cx="652714" cy="870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 userDrawn="1"/>
        </p:nvSpPr>
        <p:spPr>
          <a:xfrm rot="18956419">
            <a:off x="4838947" y="2371439"/>
            <a:ext cx="126000" cy="590564"/>
          </a:xfrm>
          <a:prstGeom prst="roundRect">
            <a:avLst>
              <a:gd name="adj" fmla="val 436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90501" y="76201"/>
            <a:ext cx="5400675" cy="71755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cxnSp>
        <p:nvCxnSpPr>
          <p:cNvPr id="60" name="直接连接符 59"/>
          <p:cNvCxnSpPr/>
          <p:nvPr userDrawn="1"/>
        </p:nvCxnSpPr>
        <p:spPr>
          <a:xfrm>
            <a:off x="-14963" y="6513451"/>
            <a:ext cx="9158963" cy="0"/>
          </a:xfrm>
          <a:prstGeom prst="line">
            <a:avLst/>
          </a:prstGeom>
          <a:ln w="50800">
            <a:solidFill>
              <a:srgbClr val="AE16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9100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10509"/>
            <a:ext cx="9144000" cy="1079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9144000" cy="654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2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665" y="-364977"/>
            <a:ext cx="2492297" cy="170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椭圆 40"/>
          <p:cNvSpPr/>
          <p:nvPr userDrawn="1"/>
        </p:nvSpPr>
        <p:spPr>
          <a:xfrm>
            <a:off x="4245643" y="1785940"/>
            <a:ext cx="652714" cy="870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 userDrawn="1"/>
        </p:nvSpPr>
        <p:spPr>
          <a:xfrm rot="18956419">
            <a:off x="4838947" y="2371439"/>
            <a:ext cx="126000" cy="590564"/>
          </a:xfrm>
          <a:prstGeom prst="roundRect">
            <a:avLst>
              <a:gd name="adj" fmla="val 436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90501" y="76201"/>
            <a:ext cx="5400675" cy="71755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0" name="矩形 59"/>
          <p:cNvSpPr/>
          <p:nvPr userDrawn="1"/>
        </p:nvSpPr>
        <p:spPr>
          <a:xfrm>
            <a:off x="0" y="6519333"/>
            <a:ext cx="9144000" cy="338667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59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10509"/>
            <a:ext cx="9144000" cy="1079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9144000" cy="654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2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665" y="-364977"/>
            <a:ext cx="2492297" cy="170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椭圆 40"/>
          <p:cNvSpPr/>
          <p:nvPr userDrawn="1"/>
        </p:nvSpPr>
        <p:spPr>
          <a:xfrm>
            <a:off x="4245643" y="1785940"/>
            <a:ext cx="652714" cy="870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 userDrawn="1"/>
        </p:nvSpPr>
        <p:spPr>
          <a:xfrm rot="18956419">
            <a:off x="4838947" y="2371439"/>
            <a:ext cx="126000" cy="590564"/>
          </a:xfrm>
          <a:prstGeom prst="roundRect">
            <a:avLst>
              <a:gd name="adj" fmla="val 436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90501" y="76201"/>
            <a:ext cx="5400675" cy="71755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>
          <a:xfrm>
            <a:off x="276126" y="939800"/>
            <a:ext cx="8309214" cy="5003800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342900" indent="0">
              <a:lnSpc>
                <a:spcPct val="120000"/>
              </a:lnSpc>
              <a:buFontTx/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685800" indent="0">
              <a:lnSpc>
                <a:spcPct val="120000"/>
              </a:lnSpc>
              <a:buFontTx/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28700" indent="0">
              <a:lnSpc>
                <a:spcPct val="120000"/>
              </a:lnSpc>
              <a:buFontTx/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71600" indent="0">
              <a:lnSpc>
                <a:spcPct val="120000"/>
              </a:lnSpc>
              <a:buFontTx/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cxnSp>
        <p:nvCxnSpPr>
          <p:cNvPr id="60" name="直接连接符 59"/>
          <p:cNvCxnSpPr/>
          <p:nvPr userDrawn="1"/>
        </p:nvCxnSpPr>
        <p:spPr>
          <a:xfrm>
            <a:off x="-14963" y="6513451"/>
            <a:ext cx="9158963" cy="0"/>
          </a:xfrm>
          <a:prstGeom prst="line">
            <a:avLst/>
          </a:prstGeom>
          <a:ln w="50800">
            <a:solidFill>
              <a:srgbClr val="AE16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椭圆 70"/>
          <p:cNvSpPr/>
          <p:nvPr userDrawn="1"/>
        </p:nvSpPr>
        <p:spPr>
          <a:xfrm>
            <a:off x="900016" y="6166453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 userDrawn="1"/>
        </p:nvSpPr>
        <p:spPr>
          <a:xfrm>
            <a:off x="301440" y="6166453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 userDrawn="1"/>
        </p:nvSpPr>
        <p:spPr>
          <a:xfrm>
            <a:off x="1498592" y="6166453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 userDrawn="1"/>
        </p:nvSpPr>
        <p:spPr>
          <a:xfrm>
            <a:off x="2097168" y="6166453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886" y="6333847"/>
            <a:ext cx="417862" cy="333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" name="Picture 4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989" b="100000" l="1304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31" y="6199766"/>
            <a:ext cx="438150" cy="565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2" name="组合 81"/>
          <p:cNvGrpSpPr/>
          <p:nvPr userDrawn="1"/>
        </p:nvGrpSpPr>
        <p:grpSpPr>
          <a:xfrm>
            <a:off x="958634" y="6237104"/>
            <a:ext cx="386643" cy="435233"/>
            <a:chOff x="2641350" y="673269"/>
            <a:chExt cx="953677" cy="1079198"/>
          </a:xfrm>
        </p:grpSpPr>
        <p:sp>
          <p:nvSpPr>
            <p:cNvPr id="83" name="矩形 82"/>
            <p:cNvSpPr/>
            <p:nvPr/>
          </p:nvSpPr>
          <p:spPr>
            <a:xfrm>
              <a:off x="2684752" y="948196"/>
              <a:ext cx="828000" cy="64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流程图: 手动输入 2052"/>
            <p:cNvSpPr/>
            <p:nvPr/>
          </p:nvSpPr>
          <p:spPr>
            <a:xfrm flipH="1">
              <a:off x="2641350" y="1370849"/>
              <a:ext cx="902103" cy="381618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-1" fmla="*/ 0 w 10147"/>
                <a:gd name="connsiteY0-2" fmla="*/ 3996 h 10000"/>
                <a:gd name="connsiteX1-3" fmla="*/ 10147 w 10147"/>
                <a:gd name="connsiteY1-4" fmla="*/ 0 h 10000"/>
                <a:gd name="connsiteX2-5" fmla="*/ 10147 w 10147"/>
                <a:gd name="connsiteY2-6" fmla="*/ 10000 h 10000"/>
                <a:gd name="connsiteX3-7" fmla="*/ 147 w 10147"/>
                <a:gd name="connsiteY3-8" fmla="*/ 10000 h 10000"/>
                <a:gd name="connsiteX4-9" fmla="*/ 0 w 10147"/>
                <a:gd name="connsiteY4-10" fmla="*/ 3996 h 10000"/>
                <a:gd name="connsiteX0-11" fmla="*/ 0 w 10441"/>
                <a:gd name="connsiteY0-12" fmla="*/ 5992 h 11996"/>
                <a:gd name="connsiteX1-13" fmla="*/ 10441 w 10441"/>
                <a:gd name="connsiteY1-14" fmla="*/ 0 h 11996"/>
                <a:gd name="connsiteX2-15" fmla="*/ 10147 w 10441"/>
                <a:gd name="connsiteY2-16" fmla="*/ 11996 h 11996"/>
                <a:gd name="connsiteX3-17" fmla="*/ 147 w 10441"/>
                <a:gd name="connsiteY3-18" fmla="*/ 11996 h 11996"/>
                <a:gd name="connsiteX4-19" fmla="*/ 0 w 10441"/>
                <a:gd name="connsiteY4-20" fmla="*/ 5992 h 119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441" h="11996">
                  <a:moveTo>
                    <a:pt x="0" y="5992"/>
                  </a:moveTo>
                  <a:lnTo>
                    <a:pt x="10441" y="0"/>
                  </a:lnTo>
                  <a:lnTo>
                    <a:pt x="10147" y="11996"/>
                  </a:lnTo>
                  <a:lnTo>
                    <a:pt x="147" y="11996"/>
                  </a:lnTo>
                  <a:lnTo>
                    <a:pt x="0" y="599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等腰三角形 2054"/>
            <p:cNvSpPr/>
            <p:nvPr/>
          </p:nvSpPr>
          <p:spPr>
            <a:xfrm rot="16200000">
              <a:off x="3065996" y="1071739"/>
              <a:ext cx="292348" cy="687970"/>
            </a:xfrm>
            <a:custGeom>
              <a:avLst/>
              <a:gdLst>
                <a:gd name="connsiteX0" fmla="*/ 0 w 432048"/>
                <a:gd name="connsiteY0" fmla="*/ 675267 h 675267"/>
                <a:gd name="connsiteX1" fmla="*/ 127126 w 432048"/>
                <a:gd name="connsiteY1" fmla="*/ 0 h 675267"/>
                <a:gd name="connsiteX2" fmla="*/ 432048 w 432048"/>
                <a:gd name="connsiteY2" fmla="*/ 675267 h 675267"/>
                <a:gd name="connsiteX3" fmla="*/ 0 w 432048"/>
                <a:gd name="connsiteY3" fmla="*/ 675267 h 675267"/>
                <a:gd name="connsiteX0-1" fmla="*/ 0 w 292347"/>
                <a:gd name="connsiteY0-2" fmla="*/ 675267 h 675267"/>
                <a:gd name="connsiteX1-3" fmla="*/ 127126 w 292347"/>
                <a:gd name="connsiteY1-4" fmla="*/ 0 h 675267"/>
                <a:gd name="connsiteX2-5" fmla="*/ 292347 w 292347"/>
                <a:gd name="connsiteY2-6" fmla="*/ 649870 h 675267"/>
                <a:gd name="connsiteX3-7" fmla="*/ 0 w 292347"/>
                <a:gd name="connsiteY3-8" fmla="*/ 675267 h 675267"/>
                <a:gd name="connsiteX0-9" fmla="*/ 0 w 292347"/>
                <a:gd name="connsiteY0-10" fmla="*/ 675267 h 687970"/>
                <a:gd name="connsiteX1-11" fmla="*/ 127126 w 292347"/>
                <a:gd name="connsiteY1-12" fmla="*/ 0 h 687970"/>
                <a:gd name="connsiteX2-13" fmla="*/ 292347 w 292347"/>
                <a:gd name="connsiteY2-14" fmla="*/ 687970 h 687970"/>
                <a:gd name="connsiteX3-15" fmla="*/ 0 w 292347"/>
                <a:gd name="connsiteY3-16" fmla="*/ 675267 h 6879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2347" h="687970">
                  <a:moveTo>
                    <a:pt x="0" y="675267"/>
                  </a:moveTo>
                  <a:lnTo>
                    <a:pt x="127126" y="0"/>
                  </a:lnTo>
                  <a:lnTo>
                    <a:pt x="292347" y="687970"/>
                  </a:lnTo>
                  <a:lnTo>
                    <a:pt x="0" y="67526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2922071" y="673269"/>
              <a:ext cx="672956" cy="6868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6">
                      <a:lumMod val="75000"/>
                    </a:schemeClr>
                  </a:solidFill>
                  <a:latin typeface="Meiryo UI" pitchFamily="34" charset="-128"/>
                  <a:ea typeface="Meiryo UI" pitchFamily="34" charset="-128"/>
                  <a:cs typeface="Meiryo UI" pitchFamily="34" charset="-128"/>
                </a:rPr>
                <a:t>e</a:t>
              </a:r>
              <a:endParaRPr lang="zh-CN" altLang="en-US" sz="1200" dirty="0">
                <a:solidFill>
                  <a:schemeClr val="accent6">
                    <a:lumMod val="75000"/>
                  </a:schemeClr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endParaRPr>
            </a:p>
          </p:txBody>
        </p:sp>
      </p:grpSp>
      <p:pic>
        <p:nvPicPr>
          <p:cNvPr id="87" name="Picture 5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606" y="6347979"/>
            <a:ext cx="293722" cy="324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567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7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7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718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4"/>
            <a:ext cx="38862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4"/>
            <a:ext cx="38862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702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3931BF-B3A8-4AA2-AB04-D632D86B9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2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334CBF6-B4CA-495F-B4C5-231FE3995B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7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728999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46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952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405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20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739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88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648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10510"/>
            <a:ext cx="9144000" cy="1079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endParaRPr lang="zh-CN" altLang="en-US" sz="1800"/>
          </a:p>
        </p:txBody>
      </p:sp>
      <p:sp>
        <p:nvSpPr>
          <p:cNvPr id="8" name="矩形 7"/>
          <p:cNvSpPr/>
          <p:nvPr userDrawn="1"/>
        </p:nvSpPr>
        <p:spPr>
          <a:xfrm>
            <a:off x="0" y="1"/>
            <a:ext cx="9144000" cy="654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endParaRPr lang="zh-CN" altLang="en-US" sz="1800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-14962" y="6513451"/>
            <a:ext cx="9158963" cy="0"/>
          </a:xfrm>
          <a:prstGeom prst="line">
            <a:avLst/>
          </a:prstGeom>
          <a:ln w="50800">
            <a:solidFill>
              <a:srgbClr val="AE16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 userDrawn="1"/>
        </p:nvSpPr>
        <p:spPr>
          <a:xfrm>
            <a:off x="900017" y="6166454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椭圆 11"/>
          <p:cNvSpPr/>
          <p:nvPr userDrawn="1"/>
        </p:nvSpPr>
        <p:spPr>
          <a:xfrm>
            <a:off x="301440" y="6166454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椭圆 12"/>
          <p:cNvSpPr/>
          <p:nvPr userDrawn="1"/>
        </p:nvSpPr>
        <p:spPr>
          <a:xfrm>
            <a:off x="1498593" y="6166454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4" name="椭圆 13"/>
          <p:cNvSpPr/>
          <p:nvPr userDrawn="1"/>
        </p:nvSpPr>
        <p:spPr>
          <a:xfrm>
            <a:off x="2097168" y="6166454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pic>
        <p:nvPicPr>
          <p:cNvPr id="32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666" y="-364976"/>
            <a:ext cx="2492297" cy="170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椭圆 40"/>
          <p:cNvSpPr/>
          <p:nvPr userDrawn="1"/>
        </p:nvSpPr>
        <p:spPr>
          <a:xfrm>
            <a:off x="4245644" y="1785940"/>
            <a:ext cx="652714" cy="870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3" name="圆角矩形 42"/>
          <p:cNvSpPr/>
          <p:nvPr userDrawn="1"/>
        </p:nvSpPr>
        <p:spPr>
          <a:xfrm rot="18956419">
            <a:off x="4838947" y="2371439"/>
            <a:ext cx="126000" cy="590564"/>
          </a:xfrm>
          <a:prstGeom prst="roundRect">
            <a:avLst>
              <a:gd name="adj" fmla="val 436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90501" y="76202"/>
            <a:ext cx="5400675" cy="71755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887" y="6333848"/>
            <a:ext cx="417862" cy="333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989" b="100000" l="1304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31" y="6199767"/>
            <a:ext cx="438150" cy="565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0" name="组合 59"/>
          <p:cNvGrpSpPr/>
          <p:nvPr userDrawn="1"/>
        </p:nvGrpSpPr>
        <p:grpSpPr>
          <a:xfrm>
            <a:off x="958635" y="6237105"/>
            <a:ext cx="386643" cy="435233"/>
            <a:chOff x="2641350" y="673269"/>
            <a:chExt cx="953678" cy="1079198"/>
          </a:xfrm>
        </p:grpSpPr>
        <p:sp>
          <p:nvSpPr>
            <p:cNvPr id="71" name="矩形 70"/>
            <p:cNvSpPr/>
            <p:nvPr/>
          </p:nvSpPr>
          <p:spPr>
            <a:xfrm>
              <a:off x="2684752" y="948196"/>
              <a:ext cx="828000" cy="64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2" name="流程图: 手动输入 2052"/>
            <p:cNvSpPr/>
            <p:nvPr/>
          </p:nvSpPr>
          <p:spPr>
            <a:xfrm flipH="1">
              <a:off x="2641350" y="1370849"/>
              <a:ext cx="902103" cy="381618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-1" fmla="*/ 0 w 10147"/>
                <a:gd name="connsiteY0-2" fmla="*/ 3996 h 10000"/>
                <a:gd name="connsiteX1-3" fmla="*/ 10147 w 10147"/>
                <a:gd name="connsiteY1-4" fmla="*/ 0 h 10000"/>
                <a:gd name="connsiteX2-5" fmla="*/ 10147 w 10147"/>
                <a:gd name="connsiteY2-6" fmla="*/ 10000 h 10000"/>
                <a:gd name="connsiteX3-7" fmla="*/ 147 w 10147"/>
                <a:gd name="connsiteY3-8" fmla="*/ 10000 h 10000"/>
                <a:gd name="connsiteX4-9" fmla="*/ 0 w 10147"/>
                <a:gd name="connsiteY4-10" fmla="*/ 3996 h 10000"/>
                <a:gd name="connsiteX0-11" fmla="*/ 0 w 10441"/>
                <a:gd name="connsiteY0-12" fmla="*/ 5992 h 11996"/>
                <a:gd name="connsiteX1-13" fmla="*/ 10441 w 10441"/>
                <a:gd name="connsiteY1-14" fmla="*/ 0 h 11996"/>
                <a:gd name="connsiteX2-15" fmla="*/ 10147 w 10441"/>
                <a:gd name="connsiteY2-16" fmla="*/ 11996 h 11996"/>
                <a:gd name="connsiteX3-17" fmla="*/ 147 w 10441"/>
                <a:gd name="connsiteY3-18" fmla="*/ 11996 h 11996"/>
                <a:gd name="connsiteX4-19" fmla="*/ 0 w 10441"/>
                <a:gd name="connsiteY4-20" fmla="*/ 5992 h 119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441" h="11996">
                  <a:moveTo>
                    <a:pt x="0" y="5992"/>
                  </a:moveTo>
                  <a:lnTo>
                    <a:pt x="10441" y="0"/>
                  </a:lnTo>
                  <a:lnTo>
                    <a:pt x="10147" y="11996"/>
                  </a:lnTo>
                  <a:lnTo>
                    <a:pt x="147" y="11996"/>
                  </a:lnTo>
                  <a:lnTo>
                    <a:pt x="0" y="599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8" name="等腰三角形 2054"/>
            <p:cNvSpPr/>
            <p:nvPr/>
          </p:nvSpPr>
          <p:spPr>
            <a:xfrm rot="16200000">
              <a:off x="3065996" y="1071739"/>
              <a:ext cx="292348" cy="687970"/>
            </a:xfrm>
            <a:custGeom>
              <a:avLst/>
              <a:gdLst>
                <a:gd name="connsiteX0" fmla="*/ 0 w 432048"/>
                <a:gd name="connsiteY0" fmla="*/ 675267 h 675267"/>
                <a:gd name="connsiteX1" fmla="*/ 127126 w 432048"/>
                <a:gd name="connsiteY1" fmla="*/ 0 h 675267"/>
                <a:gd name="connsiteX2" fmla="*/ 432048 w 432048"/>
                <a:gd name="connsiteY2" fmla="*/ 675267 h 675267"/>
                <a:gd name="connsiteX3" fmla="*/ 0 w 432048"/>
                <a:gd name="connsiteY3" fmla="*/ 675267 h 675267"/>
                <a:gd name="connsiteX0-1" fmla="*/ 0 w 292347"/>
                <a:gd name="connsiteY0-2" fmla="*/ 675267 h 675267"/>
                <a:gd name="connsiteX1-3" fmla="*/ 127126 w 292347"/>
                <a:gd name="connsiteY1-4" fmla="*/ 0 h 675267"/>
                <a:gd name="connsiteX2-5" fmla="*/ 292347 w 292347"/>
                <a:gd name="connsiteY2-6" fmla="*/ 649870 h 675267"/>
                <a:gd name="connsiteX3-7" fmla="*/ 0 w 292347"/>
                <a:gd name="connsiteY3-8" fmla="*/ 675267 h 675267"/>
                <a:gd name="connsiteX0-9" fmla="*/ 0 w 292347"/>
                <a:gd name="connsiteY0-10" fmla="*/ 675267 h 687970"/>
                <a:gd name="connsiteX1-11" fmla="*/ 127126 w 292347"/>
                <a:gd name="connsiteY1-12" fmla="*/ 0 h 687970"/>
                <a:gd name="connsiteX2-13" fmla="*/ 292347 w 292347"/>
                <a:gd name="connsiteY2-14" fmla="*/ 687970 h 687970"/>
                <a:gd name="connsiteX3-15" fmla="*/ 0 w 292347"/>
                <a:gd name="connsiteY3-16" fmla="*/ 675267 h 6879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2347" h="687970">
                  <a:moveTo>
                    <a:pt x="0" y="675267"/>
                  </a:moveTo>
                  <a:lnTo>
                    <a:pt x="127126" y="0"/>
                  </a:lnTo>
                  <a:lnTo>
                    <a:pt x="292347" y="687970"/>
                  </a:lnTo>
                  <a:lnTo>
                    <a:pt x="0" y="67526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2922072" y="673269"/>
              <a:ext cx="672956" cy="6868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6">
                      <a:lumMod val="75000"/>
                    </a:schemeClr>
                  </a:solidFill>
                  <a:latin typeface="Meiryo UI" pitchFamily="34" charset="-128"/>
                  <a:ea typeface="Meiryo UI" pitchFamily="34" charset="-128"/>
                  <a:cs typeface="Meiryo UI" pitchFamily="34" charset="-128"/>
                </a:rPr>
                <a:t>e</a:t>
              </a:r>
              <a:endParaRPr lang="zh-CN" altLang="en-US" sz="1200" dirty="0">
                <a:solidFill>
                  <a:schemeClr val="accent6">
                    <a:lumMod val="75000"/>
                  </a:schemeClr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endParaRPr>
            </a:p>
          </p:txBody>
        </p:sp>
      </p:grpSp>
      <p:pic>
        <p:nvPicPr>
          <p:cNvPr id="11269" name="Picture 5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606" y="6347980"/>
            <a:ext cx="293722" cy="324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400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07CAD4-98B0-4DE4-A879-781093CE5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1173FC-C8B4-4CF6-BC42-7755222CFA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74B7773-DCC3-4BE5-80EB-141F0DB085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526101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64EFA7-7BA1-4125-8747-03FAEA0B5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BFD97A0-85E1-48D5-A15B-71DA308449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9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2174755-FC18-4A45-86F5-71F4DEB2EC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9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BD550C8-A3B9-4AA7-8B93-B2E334F4A7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943ED28-CA82-47B8-AC79-EA3703DA44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1557588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E72D68-2712-4FEC-A9D8-4CC1335C7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463250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3044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10532C-95D8-461D-B2CF-5451ED5B9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40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4AEC27A-F903-4626-B43B-973B03A42B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9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D977EF3-BA04-443A-9DD9-3128DE64AB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40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679050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6927A1-EA0D-47B1-997E-8C6C6F1C0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40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5A01E69-B22D-43F6-AE65-2309DA050E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9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AE84184-6862-4994-A143-B9E355E5D7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40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372756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>
            <a:extLst>
              <a:ext uri="{FF2B5EF4-FFF2-40B4-BE49-F238E27FC236}">
                <a16:creationId xmlns:a16="http://schemas.microsoft.com/office/drawing/2014/main" id="{3317E28A-C386-45EA-BA7C-414BD5ADFB2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>
            <a:extLst>
              <a:ext uri="{FF2B5EF4-FFF2-40B4-BE49-F238E27FC236}">
                <a16:creationId xmlns:a16="http://schemas.microsoft.com/office/drawing/2014/main" id="{A85E8514-A00F-44DE-8DB5-720CFCF2535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4"/>
            <a:ext cx="7886700" cy="4351339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070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7749FE6-0F51-4718-A314-2507B108DB63}"/>
              </a:ext>
            </a:extLst>
          </p:cNvPr>
          <p:cNvSpPr txBox="1"/>
          <p:nvPr/>
        </p:nvSpPr>
        <p:spPr>
          <a:xfrm>
            <a:off x="3351153" y="2276876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算法基础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448CAD-B811-4A2F-8272-7EBE374FF87C}"/>
              </a:ext>
            </a:extLst>
          </p:cNvPr>
          <p:cNvSpPr txBox="1"/>
          <p:nvPr/>
        </p:nvSpPr>
        <p:spPr>
          <a:xfrm flipH="1">
            <a:off x="3995940" y="3429004"/>
            <a:ext cx="5066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实验九</a:t>
            </a:r>
            <a:endParaRPr lang="en-US" altLang="zh-CN" sz="2400" b="1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0279E3-1B8B-4310-BAB2-31AE6CCFBC4C}"/>
              </a:ext>
            </a:extLst>
          </p:cNvPr>
          <p:cNvSpPr txBox="1"/>
          <p:nvPr/>
        </p:nvSpPr>
        <p:spPr>
          <a:xfrm>
            <a:off x="4133422" y="4149084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宋立康</a:t>
            </a:r>
          </a:p>
          <a:p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8C08E6-E813-461F-BFA8-E673D22F155A}"/>
              </a:ext>
            </a:extLst>
          </p:cNvPr>
          <p:cNvSpPr txBox="1"/>
          <p:nvPr/>
        </p:nvSpPr>
        <p:spPr>
          <a:xfrm>
            <a:off x="2195740" y="4684494"/>
            <a:ext cx="5077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51255903025@stu.ecnu.edu.cn   </a:t>
            </a:r>
            <a:r>
              <a:rPr lang="zh-CN" altLang="en-US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计算机楼</a:t>
            </a:r>
            <a:r>
              <a:rPr lang="en-US" altLang="zh-CN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231</a:t>
            </a:r>
            <a:endParaRPr lang="zh-CN" altLang="en-US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第一种情况</a:t>
            </a:r>
          </a:p>
        </p:txBody>
      </p:sp>
      <p:sp>
        <p:nvSpPr>
          <p:cNvPr id="5" name="文本占位符 28674"/>
          <p:cNvSpPr txBox="1"/>
          <p:nvPr/>
        </p:nvSpPr>
        <p:spPr>
          <a:xfrm>
            <a:off x="625475" y="1878112"/>
            <a:ext cx="8121650" cy="3697787"/>
          </a:xfrm>
        </p:spPr>
        <p:txBody>
          <a:bodyPr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</a:rPr>
              <a:t>z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的父结点是 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z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的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祖结点的左子结点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  <a:p>
            <a:pPr fontAlgn="auto">
              <a:spcAft>
                <a:spcPts val="0"/>
              </a:spcAft>
            </a:pP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</a:rPr>
              <a:t>z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的叔结点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</a:rPr>
              <a:t> y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是红色的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则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,</a:t>
            </a:r>
          </a:p>
          <a:p>
            <a:pPr lvl="1" fontAlgn="auto">
              <a:spcAft>
                <a:spcPts val="0"/>
              </a:spcAft>
            </a:pPr>
            <a:r>
              <a:rPr lang="en-US" altLang="zh-CN" i="1" dirty="0" err="1">
                <a:solidFill>
                  <a:srgbClr val="008C87"/>
                </a:solidFill>
                <a:latin typeface="Franklin Gothic Book"/>
                <a:ea typeface="黑体"/>
              </a:rPr>
              <a:t>z.p.color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</a:rPr>
              <a:t> =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BLACK</a:t>
            </a:r>
          </a:p>
          <a:p>
            <a:pPr lvl="1" fontAlgn="auto">
              <a:spcAft>
                <a:spcPts val="0"/>
              </a:spcAft>
            </a:pPr>
            <a:r>
              <a:rPr lang="en-US" altLang="zh-CN" i="1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y.color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= BLACK</a:t>
            </a:r>
          </a:p>
          <a:p>
            <a:pPr lvl="1" fontAlgn="auto">
              <a:spcAft>
                <a:spcPts val="0"/>
              </a:spcAft>
            </a:pPr>
            <a:r>
              <a:rPr lang="en-US" altLang="zh-CN" i="1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z.p.p.color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= RED</a:t>
            </a:r>
          </a:p>
          <a:p>
            <a:pPr lvl="1" fontAlgn="auto">
              <a:spcAft>
                <a:spcPts val="0"/>
              </a:spcAft>
            </a:pP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= </a:t>
            </a:r>
            <a:r>
              <a:rPr lang="en-US" altLang="zh-CN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z.p.</a:t>
            </a:r>
            <a:r>
              <a:rPr lang="en-US" altLang="zh-CN" i="1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p</a:t>
            </a:r>
            <a:endParaRPr lang="en-US" altLang="zh-CN" i="1" dirty="0">
              <a:solidFill>
                <a:srgbClr val="008C87"/>
              </a:solidFill>
              <a:latin typeface="Franklin Gothic Book"/>
              <a:ea typeface="黑体"/>
              <a:sym typeface="Symbol" panose="05050102010706020507" pitchFamily="18" charset="2"/>
            </a:endParaRPr>
          </a:p>
          <a:p>
            <a:pPr lvl="1" fontAlgn="auto">
              <a:spcAft>
                <a:spcPts val="0"/>
              </a:spcAft>
            </a:pPr>
            <a:endParaRPr lang="en-US" altLang="zh-CN" sz="1600" i="1" dirty="0">
              <a:solidFill>
                <a:srgbClr val="008C87"/>
              </a:solidFill>
              <a:latin typeface="Franklin Gothic Book"/>
              <a:ea typeface="黑体"/>
              <a:sym typeface="Symbol" panose="05050102010706020507" pitchFamily="18" charset="2"/>
            </a:endParaRPr>
          </a:p>
          <a:p>
            <a:pPr fontAlgn="auto">
              <a:spcAft>
                <a:spcPts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三个结点重新着色</a:t>
            </a:r>
            <a:endParaRPr lang="en-US" altLang="zh-CN" sz="2000" dirty="0">
              <a:solidFill>
                <a:prstClr val="black"/>
              </a:solidFill>
              <a:latin typeface="Franklin Gothic Book"/>
              <a:ea typeface="黑体"/>
              <a:sym typeface="Symbol" panose="05050102010706020507" pitchFamily="18" charset="2"/>
            </a:endParaRPr>
          </a:p>
          <a:p>
            <a:pPr fontAlgn="auto">
              <a:spcAft>
                <a:spcPts val="0"/>
              </a:spcAft>
            </a:pPr>
            <a:r>
              <a:rPr lang="en-US" altLang="zh-CN" sz="2000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</a:t>
            </a:r>
            <a:r>
              <a:rPr lang="zh-CN" altLang="en-US" sz="2000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上移</a:t>
            </a:r>
            <a:endParaRPr lang="en-US" altLang="zh-CN" sz="2000" dirty="0">
              <a:solidFill>
                <a:prstClr val="black"/>
              </a:solidFill>
              <a:latin typeface="Franklin Gothic Book"/>
              <a:ea typeface="黑体"/>
              <a:sym typeface="Symbol" panose="05050102010706020507" pitchFamily="18" charset="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8044" y="3295722"/>
            <a:ext cx="4667490" cy="18796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20" name="椭圆 188419"/>
          <p:cNvSpPr/>
          <p:nvPr/>
        </p:nvSpPr>
        <p:spPr>
          <a:xfrm>
            <a:off x="2000250" y="291465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A</a:t>
            </a:r>
          </a:p>
        </p:txBody>
      </p:sp>
      <p:sp>
        <p:nvSpPr>
          <p:cNvPr id="188422" name="椭圆 188421"/>
          <p:cNvSpPr/>
          <p:nvPr/>
        </p:nvSpPr>
        <p:spPr>
          <a:xfrm>
            <a:off x="2800350" y="217170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C</a:t>
            </a:r>
          </a:p>
        </p:txBody>
      </p:sp>
      <p:sp>
        <p:nvSpPr>
          <p:cNvPr id="188424" name="椭圆 188423"/>
          <p:cNvSpPr/>
          <p:nvPr/>
        </p:nvSpPr>
        <p:spPr>
          <a:xfrm>
            <a:off x="2571750" y="37719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B</a:t>
            </a:r>
          </a:p>
        </p:txBody>
      </p:sp>
      <p:sp>
        <p:nvSpPr>
          <p:cNvPr id="188425" name="椭圆 188424"/>
          <p:cNvSpPr/>
          <p:nvPr/>
        </p:nvSpPr>
        <p:spPr>
          <a:xfrm>
            <a:off x="3543300" y="28575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D</a:t>
            </a:r>
          </a:p>
        </p:txBody>
      </p:sp>
      <p:sp>
        <p:nvSpPr>
          <p:cNvPr id="188426" name="直接连接符 188425"/>
          <p:cNvSpPr/>
          <p:nvPr/>
        </p:nvSpPr>
        <p:spPr>
          <a:xfrm flipH="1">
            <a:off x="2343150" y="2457450"/>
            <a:ext cx="5143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27" name="直接连接符 188426"/>
          <p:cNvSpPr/>
          <p:nvPr/>
        </p:nvSpPr>
        <p:spPr>
          <a:xfrm>
            <a:off x="3143250" y="2457450"/>
            <a:ext cx="51435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28" name="直接连接符 188427"/>
          <p:cNvSpPr/>
          <p:nvPr/>
        </p:nvSpPr>
        <p:spPr>
          <a:xfrm flipH="1">
            <a:off x="1828800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29" name="直接连接符 188428"/>
          <p:cNvSpPr/>
          <p:nvPr/>
        </p:nvSpPr>
        <p:spPr>
          <a:xfrm>
            <a:off x="2286000" y="3257550"/>
            <a:ext cx="4000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30" name="直接连接符 188429"/>
          <p:cNvSpPr/>
          <p:nvPr/>
        </p:nvSpPr>
        <p:spPr>
          <a:xfrm>
            <a:off x="3829050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32" name="直接连接符 188431"/>
          <p:cNvSpPr/>
          <p:nvPr/>
        </p:nvSpPr>
        <p:spPr>
          <a:xfrm flipH="1">
            <a:off x="3486150" y="325755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33" name="直接连接符 188432"/>
          <p:cNvSpPr/>
          <p:nvPr/>
        </p:nvSpPr>
        <p:spPr>
          <a:xfrm>
            <a:off x="2857500" y="411480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34" name="直接连接符 188433"/>
          <p:cNvSpPr/>
          <p:nvPr/>
        </p:nvSpPr>
        <p:spPr>
          <a:xfrm flipH="1">
            <a:off x="2514600" y="411480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36" name="文本框 188435"/>
          <p:cNvSpPr txBox="1"/>
          <p:nvPr/>
        </p:nvSpPr>
        <p:spPr>
          <a:xfrm>
            <a:off x="1718072" y="3683795"/>
            <a:ext cx="282450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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8437" name="文本框 188436"/>
          <p:cNvSpPr txBox="1"/>
          <p:nvPr/>
        </p:nvSpPr>
        <p:spPr>
          <a:xfrm>
            <a:off x="2413397" y="4629151"/>
            <a:ext cx="269626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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8438" name="文本框 188437"/>
          <p:cNvSpPr txBox="1"/>
          <p:nvPr/>
        </p:nvSpPr>
        <p:spPr>
          <a:xfrm>
            <a:off x="2377679" y="3662364"/>
            <a:ext cx="243978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i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z</a:t>
            </a:r>
            <a:endParaRPr lang="en-US" altLang="zh-CN" sz="1200" i="1" dirty="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8439" name="文本框 188438"/>
          <p:cNvSpPr txBox="1"/>
          <p:nvPr/>
        </p:nvSpPr>
        <p:spPr>
          <a:xfrm>
            <a:off x="3067050" y="4572001"/>
            <a:ext cx="247184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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8440" name="文本框 188439"/>
          <p:cNvSpPr txBox="1"/>
          <p:nvPr/>
        </p:nvSpPr>
        <p:spPr>
          <a:xfrm>
            <a:off x="3358753" y="3771901"/>
            <a:ext cx="260008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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8441" name="文本框 188440"/>
          <p:cNvSpPr txBox="1"/>
          <p:nvPr/>
        </p:nvSpPr>
        <p:spPr>
          <a:xfrm>
            <a:off x="4006453" y="3714751"/>
            <a:ext cx="251992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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8442" name="椭圆 188441"/>
          <p:cNvSpPr/>
          <p:nvPr/>
        </p:nvSpPr>
        <p:spPr>
          <a:xfrm>
            <a:off x="5185172" y="291465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A</a:t>
            </a:r>
          </a:p>
        </p:txBody>
      </p:sp>
      <p:sp>
        <p:nvSpPr>
          <p:cNvPr id="188443" name="椭圆 188442"/>
          <p:cNvSpPr/>
          <p:nvPr/>
        </p:nvSpPr>
        <p:spPr>
          <a:xfrm>
            <a:off x="5985272" y="21717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C</a:t>
            </a:r>
          </a:p>
        </p:txBody>
      </p:sp>
      <p:sp>
        <p:nvSpPr>
          <p:cNvPr id="188444" name="椭圆 188443"/>
          <p:cNvSpPr/>
          <p:nvPr/>
        </p:nvSpPr>
        <p:spPr>
          <a:xfrm>
            <a:off x="5756672" y="37719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B</a:t>
            </a:r>
          </a:p>
        </p:txBody>
      </p:sp>
      <p:sp>
        <p:nvSpPr>
          <p:cNvPr id="188445" name="椭圆 188444"/>
          <p:cNvSpPr/>
          <p:nvPr/>
        </p:nvSpPr>
        <p:spPr>
          <a:xfrm>
            <a:off x="6728222" y="285750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D</a:t>
            </a:r>
          </a:p>
        </p:txBody>
      </p:sp>
      <p:sp>
        <p:nvSpPr>
          <p:cNvPr id="188446" name="直接连接符 188445"/>
          <p:cNvSpPr/>
          <p:nvPr/>
        </p:nvSpPr>
        <p:spPr>
          <a:xfrm flipH="1">
            <a:off x="5528072" y="2457450"/>
            <a:ext cx="5143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47" name="直接连接符 188446"/>
          <p:cNvSpPr/>
          <p:nvPr/>
        </p:nvSpPr>
        <p:spPr>
          <a:xfrm>
            <a:off x="6328172" y="2457450"/>
            <a:ext cx="51435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48" name="直接连接符 188447"/>
          <p:cNvSpPr/>
          <p:nvPr/>
        </p:nvSpPr>
        <p:spPr>
          <a:xfrm flipH="1">
            <a:off x="5013722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49" name="直接连接符 188448"/>
          <p:cNvSpPr/>
          <p:nvPr/>
        </p:nvSpPr>
        <p:spPr>
          <a:xfrm>
            <a:off x="5470922" y="3257550"/>
            <a:ext cx="4000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50" name="直接连接符 188449"/>
          <p:cNvSpPr/>
          <p:nvPr/>
        </p:nvSpPr>
        <p:spPr>
          <a:xfrm>
            <a:off x="7013972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51" name="直接连接符 188450"/>
          <p:cNvSpPr/>
          <p:nvPr/>
        </p:nvSpPr>
        <p:spPr>
          <a:xfrm flipH="1">
            <a:off x="6671072" y="325755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52" name="直接连接符 188451"/>
          <p:cNvSpPr/>
          <p:nvPr/>
        </p:nvSpPr>
        <p:spPr>
          <a:xfrm>
            <a:off x="6042422" y="411480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53" name="直接连接符 188452"/>
          <p:cNvSpPr/>
          <p:nvPr/>
        </p:nvSpPr>
        <p:spPr>
          <a:xfrm flipH="1">
            <a:off x="5699522" y="411480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8454" name="文本框 188453"/>
          <p:cNvSpPr txBox="1"/>
          <p:nvPr/>
        </p:nvSpPr>
        <p:spPr>
          <a:xfrm>
            <a:off x="4902994" y="3683795"/>
            <a:ext cx="282450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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8455" name="文本框 188454"/>
          <p:cNvSpPr txBox="1"/>
          <p:nvPr/>
        </p:nvSpPr>
        <p:spPr>
          <a:xfrm>
            <a:off x="5598319" y="4629151"/>
            <a:ext cx="269626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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8456" name="文本框 188455"/>
          <p:cNvSpPr txBox="1"/>
          <p:nvPr/>
        </p:nvSpPr>
        <p:spPr>
          <a:xfrm>
            <a:off x="5761435" y="2171701"/>
            <a:ext cx="243978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i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z</a:t>
            </a:r>
            <a:endParaRPr lang="en-US" altLang="zh-CN" sz="1200" i="1" dirty="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8457" name="文本框 188456"/>
          <p:cNvSpPr txBox="1"/>
          <p:nvPr/>
        </p:nvSpPr>
        <p:spPr>
          <a:xfrm>
            <a:off x="6251972" y="4572001"/>
            <a:ext cx="247184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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8458" name="文本框 188457"/>
          <p:cNvSpPr txBox="1"/>
          <p:nvPr/>
        </p:nvSpPr>
        <p:spPr>
          <a:xfrm>
            <a:off x="6543675" y="3771901"/>
            <a:ext cx="260008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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8459" name="文本框 188458"/>
          <p:cNvSpPr txBox="1"/>
          <p:nvPr/>
        </p:nvSpPr>
        <p:spPr>
          <a:xfrm>
            <a:off x="7191375" y="3714751"/>
            <a:ext cx="251992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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8460" name="文本框 188459"/>
          <p:cNvSpPr txBox="1"/>
          <p:nvPr/>
        </p:nvSpPr>
        <p:spPr>
          <a:xfrm>
            <a:off x="4380310" y="3143251"/>
            <a:ext cx="336952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1F497D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</a:t>
            </a:r>
            <a:endParaRPr lang="en-US" altLang="zh-CN" sz="1200">
              <a:solidFill>
                <a:srgbClr val="1F497D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4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第一种情况的案例</a:t>
            </a:r>
            <a:r>
              <a:rPr lang="en-US" altLang="zh-CN" dirty="0">
                <a:solidFill>
                  <a:prstClr val="white"/>
                </a:solidFill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4" name="椭圆 189443"/>
          <p:cNvSpPr/>
          <p:nvPr/>
        </p:nvSpPr>
        <p:spPr>
          <a:xfrm>
            <a:off x="2114550" y="291465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B</a:t>
            </a:r>
          </a:p>
        </p:txBody>
      </p:sp>
      <p:sp>
        <p:nvSpPr>
          <p:cNvPr id="189445" name="椭圆 189444"/>
          <p:cNvSpPr/>
          <p:nvPr/>
        </p:nvSpPr>
        <p:spPr>
          <a:xfrm>
            <a:off x="2914650" y="217170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C</a:t>
            </a:r>
          </a:p>
        </p:txBody>
      </p:sp>
      <p:sp>
        <p:nvSpPr>
          <p:cNvPr id="189447" name="椭圆 189446"/>
          <p:cNvSpPr/>
          <p:nvPr/>
        </p:nvSpPr>
        <p:spPr>
          <a:xfrm>
            <a:off x="3657600" y="28575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D</a:t>
            </a:r>
          </a:p>
        </p:txBody>
      </p:sp>
      <p:sp>
        <p:nvSpPr>
          <p:cNvPr id="189448" name="直接连接符 189447"/>
          <p:cNvSpPr/>
          <p:nvPr/>
        </p:nvSpPr>
        <p:spPr>
          <a:xfrm flipH="1">
            <a:off x="2457450" y="2457450"/>
            <a:ext cx="5143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49" name="直接连接符 189448"/>
          <p:cNvSpPr/>
          <p:nvPr/>
        </p:nvSpPr>
        <p:spPr>
          <a:xfrm>
            <a:off x="3257550" y="2457450"/>
            <a:ext cx="51435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50" name="直接连接符 189449"/>
          <p:cNvSpPr/>
          <p:nvPr/>
        </p:nvSpPr>
        <p:spPr>
          <a:xfrm flipH="1">
            <a:off x="1943100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51" name="直接连接符 189450"/>
          <p:cNvSpPr/>
          <p:nvPr/>
        </p:nvSpPr>
        <p:spPr>
          <a:xfrm>
            <a:off x="2400300" y="3257550"/>
            <a:ext cx="4000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52" name="直接连接符 189451"/>
          <p:cNvSpPr/>
          <p:nvPr/>
        </p:nvSpPr>
        <p:spPr>
          <a:xfrm>
            <a:off x="3943350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53" name="直接连接符 189452"/>
          <p:cNvSpPr/>
          <p:nvPr/>
        </p:nvSpPr>
        <p:spPr>
          <a:xfrm flipH="1">
            <a:off x="3600450" y="325755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56" name="文本框 189455"/>
          <p:cNvSpPr txBox="1"/>
          <p:nvPr/>
        </p:nvSpPr>
        <p:spPr>
          <a:xfrm>
            <a:off x="1603772" y="4629150"/>
            <a:ext cx="269626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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9460" name="文本框 189459"/>
          <p:cNvSpPr txBox="1"/>
          <p:nvPr/>
        </p:nvSpPr>
        <p:spPr>
          <a:xfrm>
            <a:off x="3473053" y="3771900"/>
            <a:ext cx="251992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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9461" name="文本框 189460"/>
          <p:cNvSpPr txBox="1"/>
          <p:nvPr/>
        </p:nvSpPr>
        <p:spPr>
          <a:xfrm>
            <a:off x="4120753" y="3714750"/>
            <a:ext cx="243978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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9480" name="文本框 189479"/>
          <p:cNvSpPr txBox="1"/>
          <p:nvPr/>
        </p:nvSpPr>
        <p:spPr>
          <a:xfrm>
            <a:off x="4494610" y="3143250"/>
            <a:ext cx="317716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1F497D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</a:t>
            </a:r>
            <a:endParaRPr lang="en-US" altLang="zh-CN" sz="1050">
              <a:solidFill>
                <a:srgbClr val="1F497D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9481" name="椭圆 189480"/>
          <p:cNvSpPr/>
          <p:nvPr/>
        </p:nvSpPr>
        <p:spPr>
          <a:xfrm>
            <a:off x="1787129" y="37719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A</a:t>
            </a:r>
          </a:p>
        </p:txBody>
      </p:sp>
      <p:sp>
        <p:nvSpPr>
          <p:cNvPr id="189482" name="直接连接符 189481"/>
          <p:cNvSpPr/>
          <p:nvPr/>
        </p:nvSpPr>
        <p:spPr>
          <a:xfrm>
            <a:off x="2072879" y="411480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83" name="直接连接符 189482"/>
          <p:cNvSpPr/>
          <p:nvPr/>
        </p:nvSpPr>
        <p:spPr>
          <a:xfrm flipH="1">
            <a:off x="1729979" y="411480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84" name="文本框 189483"/>
          <p:cNvSpPr txBox="1"/>
          <p:nvPr/>
        </p:nvSpPr>
        <p:spPr>
          <a:xfrm>
            <a:off x="2228851" y="4629150"/>
            <a:ext cx="255905" cy="252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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9485" name="文本框 189484"/>
          <p:cNvSpPr txBox="1"/>
          <p:nvPr/>
        </p:nvSpPr>
        <p:spPr>
          <a:xfrm>
            <a:off x="1593056" y="3662363"/>
            <a:ext cx="237566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 i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</a:rPr>
              <a:t>z</a:t>
            </a:r>
          </a:p>
        </p:txBody>
      </p:sp>
      <p:sp>
        <p:nvSpPr>
          <p:cNvPr id="189486" name="文本框 189485"/>
          <p:cNvSpPr txBox="1"/>
          <p:nvPr/>
        </p:nvSpPr>
        <p:spPr>
          <a:xfrm>
            <a:off x="2686050" y="3771900"/>
            <a:ext cx="240772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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9487" name="椭圆 189486"/>
          <p:cNvSpPr/>
          <p:nvPr/>
        </p:nvSpPr>
        <p:spPr>
          <a:xfrm>
            <a:off x="5264944" y="291465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B</a:t>
            </a:r>
          </a:p>
        </p:txBody>
      </p:sp>
      <p:sp>
        <p:nvSpPr>
          <p:cNvPr id="189488" name="椭圆 189487"/>
          <p:cNvSpPr/>
          <p:nvPr/>
        </p:nvSpPr>
        <p:spPr>
          <a:xfrm>
            <a:off x="6065044" y="21717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C</a:t>
            </a:r>
          </a:p>
        </p:txBody>
      </p:sp>
      <p:sp>
        <p:nvSpPr>
          <p:cNvPr id="189489" name="椭圆 189488"/>
          <p:cNvSpPr/>
          <p:nvPr/>
        </p:nvSpPr>
        <p:spPr>
          <a:xfrm>
            <a:off x="6807994" y="285750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D</a:t>
            </a:r>
          </a:p>
        </p:txBody>
      </p:sp>
      <p:sp>
        <p:nvSpPr>
          <p:cNvPr id="189490" name="直接连接符 189489"/>
          <p:cNvSpPr/>
          <p:nvPr/>
        </p:nvSpPr>
        <p:spPr>
          <a:xfrm flipH="1">
            <a:off x="5607844" y="2457450"/>
            <a:ext cx="5143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91" name="直接连接符 189490"/>
          <p:cNvSpPr/>
          <p:nvPr/>
        </p:nvSpPr>
        <p:spPr>
          <a:xfrm>
            <a:off x="6407944" y="2457450"/>
            <a:ext cx="51435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92" name="直接连接符 189491"/>
          <p:cNvSpPr/>
          <p:nvPr/>
        </p:nvSpPr>
        <p:spPr>
          <a:xfrm flipH="1">
            <a:off x="5093494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93" name="直接连接符 189492"/>
          <p:cNvSpPr/>
          <p:nvPr/>
        </p:nvSpPr>
        <p:spPr>
          <a:xfrm>
            <a:off x="5550694" y="3257550"/>
            <a:ext cx="4000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94" name="直接连接符 189493"/>
          <p:cNvSpPr/>
          <p:nvPr/>
        </p:nvSpPr>
        <p:spPr>
          <a:xfrm>
            <a:off x="7093744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95" name="直接连接符 189494"/>
          <p:cNvSpPr/>
          <p:nvPr/>
        </p:nvSpPr>
        <p:spPr>
          <a:xfrm flipH="1">
            <a:off x="6750844" y="325755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96" name="文本框 189495"/>
          <p:cNvSpPr txBox="1"/>
          <p:nvPr/>
        </p:nvSpPr>
        <p:spPr>
          <a:xfrm>
            <a:off x="4754166" y="4629150"/>
            <a:ext cx="269626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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9497" name="文本框 189496"/>
          <p:cNvSpPr txBox="1"/>
          <p:nvPr/>
        </p:nvSpPr>
        <p:spPr>
          <a:xfrm>
            <a:off x="6623447" y="3771900"/>
            <a:ext cx="251992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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9498" name="文本框 189497"/>
          <p:cNvSpPr txBox="1"/>
          <p:nvPr/>
        </p:nvSpPr>
        <p:spPr>
          <a:xfrm>
            <a:off x="7271147" y="3714750"/>
            <a:ext cx="243978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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9499" name="椭圆 189498"/>
          <p:cNvSpPr/>
          <p:nvPr/>
        </p:nvSpPr>
        <p:spPr>
          <a:xfrm>
            <a:off x="4937522" y="37719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A</a:t>
            </a:r>
          </a:p>
        </p:txBody>
      </p:sp>
      <p:sp>
        <p:nvSpPr>
          <p:cNvPr id="189500" name="直接连接符 189499"/>
          <p:cNvSpPr/>
          <p:nvPr/>
        </p:nvSpPr>
        <p:spPr>
          <a:xfrm>
            <a:off x="5223272" y="411480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501" name="直接连接符 189500"/>
          <p:cNvSpPr/>
          <p:nvPr/>
        </p:nvSpPr>
        <p:spPr>
          <a:xfrm flipH="1">
            <a:off x="4880372" y="411480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502" name="文本框 189501"/>
          <p:cNvSpPr txBox="1"/>
          <p:nvPr/>
        </p:nvSpPr>
        <p:spPr>
          <a:xfrm>
            <a:off x="5379245" y="4629150"/>
            <a:ext cx="255905" cy="252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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89503" name="文本框 189502"/>
          <p:cNvSpPr txBox="1"/>
          <p:nvPr/>
        </p:nvSpPr>
        <p:spPr>
          <a:xfrm>
            <a:off x="5817709" y="2171700"/>
            <a:ext cx="237566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 i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</a:rPr>
              <a:t>z</a:t>
            </a:r>
          </a:p>
        </p:txBody>
      </p:sp>
      <p:sp>
        <p:nvSpPr>
          <p:cNvPr id="189504" name="文本框 189503"/>
          <p:cNvSpPr txBox="1"/>
          <p:nvPr/>
        </p:nvSpPr>
        <p:spPr>
          <a:xfrm>
            <a:off x="5836444" y="3771900"/>
            <a:ext cx="240772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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第一种情况的案例</a:t>
            </a:r>
            <a:r>
              <a:rPr lang="en-US" altLang="zh-CN" dirty="0">
                <a:solidFill>
                  <a:prstClr val="white"/>
                </a:solidFill>
              </a:rPr>
              <a:t>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第二种情况</a:t>
            </a:r>
          </a:p>
        </p:txBody>
      </p:sp>
      <p:sp>
        <p:nvSpPr>
          <p:cNvPr id="5" name="文本占位符 28674"/>
          <p:cNvSpPr txBox="1"/>
          <p:nvPr/>
        </p:nvSpPr>
        <p:spPr>
          <a:xfrm>
            <a:off x="625475" y="1898749"/>
            <a:ext cx="8121650" cy="3174802"/>
          </a:xfrm>
        </p:spPr>
        <p:txBody>
          <a:bodyPr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</a:rPr>
              <a:t>z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的父结点是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z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的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祖节点的左子结点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  <a:p>
            <a:pPr fontAlgn="auto">
              <a:spcAft>
                <a:spcPts val="0"/>
              </a:spcAft>
            </a:pP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</a:rPr>
              <a:t>z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的叔结点是黑色的，且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z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是一个右孩子</a:t>
            </a:r>
            <a:endParaRPr lang="en-US" altLang="zh-CN" dirty="0">
              <a:solidFill>
                <a:prstClr val="black"/>
              </a:solidFill>
              <a:latin typeface="Franklin Gothic Book"/>
              <a:ea typeface="黑体"/>
              <a:sym typeface="+mn-ea"/>
            </a:endParaRPr>
          </a:p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则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,</a:t>
            </a:r>
          </a:p>
          <a:p>
            <a:pPr lvl="1" fontAlgn="auto">
              <a:spcAft>
                <a:spcPts val="0"/>
              </a:spcAft>
            </a:pP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</a:rPr>
              <a:t>//</a:t>
            </a:r>
            <a:r>
              <a:rPr lang="zh-CN" altLang="en-US" dirty="0">
                <a:solidFill>
                  <a:srgbClr val="008C87"/>
                </a:solidFill>
                <a:latin typeface="Franklin Gothic Book"/>
                <a:ea typeface="黑体"/>
              </a:rPr>
              <a:t>先演变成第三种情况</a:t>
            </a:r>
            <a:endParaRPr lang="en-US" altLang="zh-CN" dirty="0">
              <a:solidFill>
                <a:srgbClr val="008C87"/>
              </a:solidFill>
              <a:latin typeface="Franklin Gothic Book"/>
              <a:ea typeface="黑体"/>
            </a:endParaRPr>
          </a:p>
          <a:p>
            <a:pPr lvl="1" fontAlgn="auto">
              <a:spcAft>
                <a:spcPts val="0"/>
              </a:spcAft>
            </a:pP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</a:rPr>
              <a:t>z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 </a:t>
            </a:r>
            <a:r>
              <a:rPr lang="en-US" altLang="zh-CN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z.</a:t>
            </a:r>
            <a:r>
              <a:rPr lang="en-US" altLang="zh-CN" i="1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p</a:t>
            </a:r>
            <a:endParaRPr lang="en-US" altLang="zh-CN" dirty="0">
              <a:solidFill>
                <a:srgbClr val="008C87"/>
              </a:solidFill>
              <a:latin typeface="Franklin Gothic Book"/>
              <a:ea typeface="黑体"/>
              <a:sym typeface="Symbol" panose="05050102010706020507" pitchFamily="18" charset="2"/>
            </a:endParaRPr>
          </a:p>
          <a:p>
            <a:pPr lvl="1" fontAlgn="auto">
              <a:spcAft>
                <a:spcPts val="0"/>
              </a:spcAft>
            </a:pP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Left-Rotate(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T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, 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)</a:t>
            </a:r>
          </a:p>
          <a:p>
            <a:pPr lvl="1" fontAlgn="auto">
              <a:spcAft>
                <a:spcPts val="0"/>
              </a:spcAft>
            </a:pP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//</a:t>
            </a:r>
            <a:r>
              <a:rPr lang="zh-CN" altLang="en-US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第三种情况下的处理</a:t>
            </a:r>
            <a:endParaRPr lang="en-US" altLang="zh-CN" dirty="0">
              <a:solidFill>
                <a:srgbClr val="008C87"/>
              </a:solidFill>
              <a:latin typeface="Franklin Gothic Book"/>
              <a:ea typeface="黑体"/>
              <a:sym typeface="Symbol" panose="05050102010706020507" pitchFamily="18" charset="2"/>
            </a:endParaRPr>
          </a:p>
          <a:p>
            <a:pPr lvl="1" fontAlgn="auto">
              <a:spcAft>
                <a:spcPts val="0"/>
              </a:spcAft>
            </a:pPr>
            <a:r>
              <a:rPr lang="en-US" altLang="zh-CN" i="1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z.p.color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= BLACK</a:t>
            </a:r>
          </a:p>
          <a:p>
            <a:pPr lvl="1" fontAlgn="auto">
              <a:spcAft>
                <a:spcPts val="0"/>
              </a:spcAft>
            </a:pPr>
            <a:r>
              <a:rPr lang="en-US" altLang="zh-CN" i="1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z.p.p.color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= RED</a:t>
            </a:r>
          </a:p>
          <a:p>
            <a:pPr lvl="1" fontAlgn="auto">
              <a:spcAft>
                <a:spcPts val="0"/>
              </a:spcAft>
            </a:pP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Right-Rotate(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T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, </a:t>
            </a:r>
            <a:r>
              <a:rPr lang="en-US" altLang="zh-CN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z.p.</a:t>
            </a:r>
            <a:r>
              <a:rPr lang="en-US" altLang="zh-CN" i="1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p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)</a:t>
            </a:r>
            <a:endParaRPr lang="en-US" altLang="zh-CN" dirty="0">
              <a:solidFill>
                <a:prstClr val="black"/>
              </a:solidFill>
              <a:latin typeface="Franklin Gothic Book"/>
              <a:ea typeface="黑体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2546" y="3019438"/>
            <a:ext cx="4635738" cy="1854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椭圆 191491"/>
          <p:cNvSpPr/>
          <p:nvPr/>
        </p:nvSpPr>
        <p:spPr>
          <a:xfrm>
            <a:off x="1768079" y="291465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A</a:t>
            </a:r>
          </a:p>
        </p:txBody>
      </p:sp>
      <p:sp>
        <p:nvSpPr>
          <p:cNvPr id="191493" name="椭圆 191492"/>
          <p:cNvSpPr/>
          <p:nvPr/>
        </p:nvSpPr>
        <p:spPr>
          <a:xfrm>
            <a:off x="2568179" y="217170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C</a:t>
            </a:r>
          </a:p>
        </p:txBody>
      </p:sp>
      <p:sp>
        <p:nvSpPr>
          <p:cNvPr id="191494" name="椭圆 191493"/>
          <p:cNvSpPr/>
          <p:nvPr/>
        </p:nvSpPr>
        <p:spPr>
          <a:xfrm>
            <a:off x="2339579" y="37719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B</a:t>
            </a:r>
          </a:p>
        </p:txBody>
      </p:sp>
      <p:sp>
        <p:nvSpPr>
          <p:cNvPr id="191495" name="椭圆 191494"/>
          <p:cNvSpPr/>
          <p:nvPr/>
        </p:nvSpPr>
        <p:spPr>
          <a:xfrm>
            <a:off x="3311129" y="285750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D</a:t>
            </a:r>
          </a:p>
        </p:txBody>
      </p:sp>
      <p:sp>
        <p:nvSpPr>
          <p:cNvPr id="191496" name="直接连接符 191495"/>
          <p:cNvSpPr/>
          <p:nvPr/>
        </p:nvSpPr>
        <p:spPr>
          <a:xfrm flipH="1">
            <a:off x="2110979" y="2457450"/>
            <a:ext cx="5143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497" name="直接连接符 191496"/>
          <p:cNvSpPr/>
          <p:nvPr/>
        </p:nvSpPr>
        <p:spPr>
          <a:xfrm>
            <a:off x="2911079" y="2457450"/>
            <a:ext cx="51435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498" name="直接连接符 191497"/>
          <p:cNvSpPr/>
          <p:nvPr/>
        </p:nvSpPr>
        <p:spPr>
          <a:xfrm flipH="1">
            <a:off x="1596629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499" name="直接连接符 191498"/>
          <p:cNvSpPr/>
          <p:nvPr/>
        </p:nvSpPr>
        <p:spPr>
          <a:xfrm>
            <a:off x="2053829" y="3257550"/>
            <a:ext cx="4000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500" name="直接连接符 191499"/>
          <p:cNvSpPr/>
          <p:nvPr/>
        </p:nvSpPr>
        <p:spPr>
          <a:xfrm>
            <a:off x="3596879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501" name="直接连接符 191500"/>
          <p:cNvSpPr/>
          <p:nvPr/>
        </p:nvSpPr>
        <p:spPr>
          <a:xfrm flipH="1">
            <a:off x="3253979" y="325755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502" name="直接连接符 191501"/>
          <p:cNvSpPr/>
          <p:nvPr/>
        </p:nvSpPr>
        <p:spPr>
          <a:xfrm>
            <a:off x="2625329" y="411480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503" name="直接连接符 191502"/>
          <p:cNvSpPr/>
          <p:nvPr/>
        </p:nvSpPr>
        <p:spPr>
          <a:xfrm flipH="1">
            <a:off x="2282429" y="411480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504" name="文本框 191503"/>
          <p:cNvSpPr txBox="1"/>
          <p:nvPr/>
        </p:nvSpPr>
        <p:spPr>
          <a:xfrm>
            <a:off x="1485900" y="3683795"/>
            <a:ext cx="282450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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1505" name="文本框 191504"/>
          <p:cNvSpPr txBox="1"/>
          <p:nvPr/>
        </p:nvSpPr>
        <p:spPr>
          <a:xfrm>
            <a:off x="2181225" y="4629151"/>
            <a:ext cx="269626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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1506" name="文本框 191505"/>
          <p:cNvSpPr txBox="1"/>
          <p:nvPr/>
        </p:nvSpPr>
        <p:spPr>
          <a:xfrm>
            <a:off x="2145506" y="3662364"/>
            <a:ext cx="243978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i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z</a:t>
            </a:r>
            <a:endParaRPr lang="en-US" altLang="zh-CN" sz="1200" i="1" dirty="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1507" name="文本框 191506"/>
          <p:cNvSpPr txBox="1"/>
          <p:nvPr/>
        </p:nvSpPr>
        <p:spPr>
          <a:xfrm>
            <a:off x="2834878" y="4572001"/>
            <a:ext cx="247184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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1508" name="文本框 191507"/>
          <p:cNvSpPr txBox="1"/>
          <p:nvPr/>
        </p:nvSpPr>
        <p:spPr>
          <a:xfrm>
            <a:off x="3126581" y="3771901"/>
            <a:ext cx="260008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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1509" name="文本框 191508"/>
          <p:cNvSpPr txBox="1"/>
          <p:nvPr/>
        </p:nvSpPr>
        <p:spPr>
          <a:xfrm>
            <a:off x="3774281" y="3714751"/>
            <a:ext cx="251992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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1510" name="椭圆 191509"/>
          <p:cNvSpPr/>
          <p:nvPr/>
        </p:nvSpPr>
        <p:spPr>
          <a:xfrm>
            <a:off x="5363472" y="37719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A</a:t>
            </a:r>
          </a:p>
        </p:txBody>
      </p:sp>
      <p:sp>
        <p:nvSpPr>
          <p:cNvPr id="191511" name="椭圆 191510"/>
          <p:cNvSpPr/>
          <p:nvPr/>
        </p:nvSpPr>
        <p:spPr>
          <a:xfrm>
            <a:off x="6560051" y="217170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C</a:t>
            </a:r>
          </a:p>
        </p:txBody>
      </p:sp>
      <p:sp>
        <p:nvSpPr>
          <p:cNvPr id="191512" name="椭圆 191511"/>
          <p:cNvSpPr/>
          <p:nvPr/>
        </p:nvSpPr>
        <p:spPr>
          <a:xfrm>
            <a:off x="5763522" y="291465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B</a:t>
            </a:r>
          </a:p>
        </p:txBody>
      </p:sp>
      <p:sp>
        <p:nvSpPr>
          <p:cNvPr id="191513" name="椭圆 191512"/>
          <p:cNvSpPr/>
          <p:nvPr/>
        </p:nvSpPr>
        <p:spPr>
          <a:xfrm>
            <a:off x="7303001" y="285750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D</a:t>
            </a:r>
          </a:p>
        </p:txBody>
      </p:sp>
      <p:sp>
        <p:nvSpPr>
          <p:cNvPr id="191514" name="直接连接符 191513"/>
          <p:cNvSpPr/>
          <p:nvPr/>
        </p:nvSpPr>
        <p:spPr>
          <a:xfrm flipH="1">
            <a:off x="6102851" y="2457450"/>
            <a:ext cx="5143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515" name="直接连接符 191514"/>
          <p:cNvSpPr/>
          <p:nvPr/>
        </p:nvSpPr>
        <p:spPr>
          <a:xfrm>
            <a:off x="6902951" y="2457450"/>
            <a:ext cx="51435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516" name="直接连接符 191515"/>
          <p:cNvSpPr/>
          <p:nvPr/>
        </p:nvSpPr>
        <p:spPr>
          <a:xfrm flipH="1">
            <a:off x="5588501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517" name="直接连接符 191516"/>
          <p:cNvSpPr/>
          <p:nvPr/>
        </p:nvSpPr>
        <p:spPr>
          <a:xfrm>
            <a:off x="6045701" y="3257550"/>
            <a:ext cx="4000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518" name="直接连接符 191517"/>
          <p:cNvSpPr/>
          <p:nvPr/>
        </p:nvSpPr>
        <p:spPr>
          <a:xfrm>
            <a:off x="7588751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519" name="直接连接符 191518"/>
          <p:cNvSpPr/>
          <p:nvPr/>
        </p:nvSpPr>
        <p:spPr>
          <a:xfrm flipH="1">
            <a:off x="7245851" y="325755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520" name="直接连接符 191519"/>
          <p:cNvSpPr/>
          <p:nvPr/>
        </p:nvSpPr>
        <p:spPr>
          <a:xfrm>
            <a:off x="5649222" y="411480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521" name="直接连接符 191520"/>
          <p:cNvSpPr/>
          <p:nvPr/>
        </p:nvSpPr>
        <p:spPr>
          <a:xfrm flipH="1">
            <a:off x="5306322" y="411480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1522" name="文本框 191521"/>
          <p:cNvSpPr txBox="1"/>
          <p:nvPr/>
        </p:nvSpPr>
        <p:spPr>
          <a:xfrm>
            <a:off x="5195594" y="4572001"/>
            <a:ext cx="282450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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1523" name="文本框 191522"/>
          <p:cNvSpPr txBox="1"/>
          <p:nvPr/>
        </p:nvSpPr>
        <p:spPr>
          <a:xfrm>
            <a:off x="5820672" y="4572001"/>
            <a:ext cx="269626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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1524" name="文本框 191523"/>
          <p:cNvSpPr txBox="1"/>
          <p:nvPr/>
        </p:nvSpPr>
        <p:spPr>
          <a:xfrm>
            <a:off x="5242504" y="3542130"/>
            <a:ext cx="243978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i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z</a:t>
            </a:r>
            <a:endParaRPr lang="en-US" altLang="zh-CN" sz="1200" i="1" dirty="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1525" name="文本框 191524"/>
          <p:cNvSpPr txBox="1"/>
          <p:nvPr/>
        </p:nvSpPr>
        <p:spPr>
          <a:xfrm>
            <a:off x="6335022" y="3714751"/>
            <a:ext cx="247184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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1526" name="文本框 191525"/>
          <p:cNvSpPr txBox="1"/>
          <p:nvPr/>
        </p:nvSpPr>
        <p:spPr>
          <a:xfrm>
            <a:off x="7118453" y="3771901"/>
            <a:ext cx="260008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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1527" name="文本框 191526"/>
          <p:cNvSpPr txBox="1"/>
          <p:nvPr/>
        </p:nvSpPr>
        <p:spPr>
          <a:xfrm>
            <a:off x="7766153" y="3714751"/>
            <a:ext cx="251992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</a:t>
            </a:r>
            <a:endParaRPr lang="en-US" altLang="zh-CN" sz="120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1528" name="文本框 191527"/>
          <p:cNvSpPr txBox="1"/>
          <p:nvPr/>
        </p:nvSpPr>
        <p:spPr>
          <a:xfrm>
            <a:off x="3829051" y="3131344"/>
            <a:ext cx="1749197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solidFill>
                  <a:prstClr val="black"/>
                </a:solidFill>
                <a:latin typeface="Times New Roman" panose="02020603050405020304" pitchFamily="18" charset="0"/>
                <a:ea typeface="黑体"/>
              </a:rPr>
              <a:t>Left-Rotate(</a:t>
            </a:r>
            <a:r>
              <a:rPr lang="en-US" altLang="zh-CN" i="1">
                <a:solidFill>
                  <a:prstClr val="black"/>
                </a:solidFill>
                <a:latin typeface="Times New Roman" panose="02020603050405020304" pitchFamily="18" charset="0"/>
                <a:ea typeface="黑体"/>
              </a:rPr>
              <a:t>T</a:t>
            </a:r>
            <a:r>
              <a:rPr lang="en-US" altLang="zh-CN">
                <a:solidFill>
                  <a:prstClr val="black"/>
                </a:solidFill>
                <a:latin typeface="Times New Roman" panose="02020603050405020304" pitchFamily="18" charset="0"/>
                <a:ea typeface="黑体"/>
              </a:rPr>
              <a:t>, </a:t>
            </a:r>
            <a:r>
              <a:rPr lang="en-US" altLang="zh-CN" i="1">
                <a:solidFill>
                  <a:prstClr val="black"/>
                </a:solidFill>
                <a:latin typeface="Times New Roman" panose="02020603050405020304" pitchFamily="18" charset="0"/>
                <a:ea typeface="黑体"/>
              </a:rPr>
              <a:t>x</a:t>
            </a:r>
            <a:r>
              <a:rPr lang="en-US" altLang="zh-CN">
                <a:solidFill>
                  <a:prstClr val="black"/>
                </a:solidFill>
                <a:latin typeface="Times New Roman" panose="02020603050405020304" pitchFamily="18" charset="0"/>
                <a:ea typeface="黑体"/>
              </a:rPr>
              <a:t>)</a:t>
            </a:r>
          </a:p>
        </p:txBody>
      </p:sp>
      <p:sp>
        <p:nvSpPr>
          <p:cNvPr id="191529" name="直接连接符 191528"/>
          <p:cNvSpPr/>
          <p:nvPr/>
        </p:nvSpPr>
        <p:spPr>
          <a:xfrm>
            <a:off x="3829050" y="3429000"/>
            <a:ext cx="1371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第二种情况的案例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34" name="椭圆 192533"/>
          <p:cNvSpPr/>
          <p:nvPr/>
        </p:nvSpPr>
        <p:spPr>
          <a:xfrm>
            <a:off x="4245769" y="30861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A</a:t>
            </a:r>
          </a:p>
        </p:txBody>
      </p:sp>
      <p:sp>
        <p:nvSpPr>
          <p:cNvPr id="192535" name="椭圆 192534"/>
          <p:cNvSpPr/>
          <p:nvPr/>
        </p:nvSpPr>
        <p:spPr>
          <a:xfrm>
            <a:off x="5229225" y="30861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C</a:t>
            </a:r>
          </a:p>
        </p:txBody>
      </p:sp>
      <p:sp>
        <p:nvSpPr>
          <p:cNvPr id="192536" name="椭圆 192535"/>
          <p:cNvSpPr/>
          <p:nvPr/>
        </p:nvSpPr>
        <p:spPr>
          <a:xfrm>
            <a:off x="4645819" y="222885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B</a:t>
            </a:r>
          </a:p>
        </p:txBody>
      </p:sp>
      <p:sp>
        <p:nvSpPr>
          <p:cNvPr id="192537" name="椭圆 192536"/>
          <p:cNvSpPr/>
          <p:nvPr/>
        </p:nvSpPr>
        <p:spPr>
          <a:xfrm>
            <a:off x="5699522" y="382905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D</a:t>
            </a:r>
          </a:p>
        </p:txBody>
      </p:sp>
      <p:sp>
        <p:nvSpPr>
          <p:cNvPr id="192540" name="直接连接符 192539"/>
          <p:cNvSpPr/>
          <p:nvPr/>
        </p:nvSpPr>
        <p:spPr>
          <a:xfrm flipH="1">
            <a:off x="4470797" y="25717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2541" name="直接连接符 192540"/>
          <p:cNvSpPr/>
          <p:nvPr/>
        </p:nvSpPr>
        <p:spPr>
          <a:xfrm>
            <a:off x="4927997" y="2571750"/>
            <a:ext cx="4000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2542" name="直接连接符 192541"/>
          <p:cNvSpPr/>
          <p:nvPr/>
        </p:nvSpPr>
        <p:spPr>
          <a:xfrm>
            <a:off x="5985272" y="41719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2543" name="直接连接符 192542"/>
          <p:cNvSpPr/>
          <p:nvPr/>
        </p:nvSpPr>
        <p:spPr>
          <a:xfrm flipH="1">
            <a:off x="5642372" y="417195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2544" name="直接连接符 192543"/>
          <p:cNvSpPr/>
          <p:nvPr/>
        </p:nvSpPr>
        <p:spPr>
          <a:xfrm>
            <a:off x="4531519" y="342900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2545" name="直接连接符 192544"/>
          <p:cNvSpPr/>
          <p:nvPr/>
        </p:nvSpPr>
        <p:spPr>
          <a:xfrm flipH="1">
            <a:off x="4188619" y="342900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2546" name="文本框 192545"/>
          <p:cNvSpPr txBox="1"/>
          <p:nvPr/>
        </p:nvSpPr>
        <p:spPr>
          <a:xfrm>
            <a:off x="4702970" y="3886200"/>
            <a:ext cx="255905" cy="252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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2547" name="文本框 192546"/>
          <p:cNvSpPr txBox="1"/>
          <p:nvPr/>
        </p:nvSpPr>
        <p:spPr>
          <a:xfrm>
            <a:off x="4131470" y="2857500"/>
            <a:ext cx="241935" cy="252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 i="1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x</a:t>
            </a:r>
            <a:endParaRPr lang="en-US" altLang="zh-CN" sz="1050" i="1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2548" name="文本框 192547"/>
          <p:cNvSpPr txBox="1"/>
          <p:nvPr/>
        </p:nvSpPr>
        <p:spPr>
          <a:xfrm>
            <a:off x="5172075" y="3829050"/>
            <a:ext cx="240772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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2549" name="文本框 192548"/>
          <p:cNvSpPr txBox="1"/>
          <p:nvPr/>
        </p:nvSpPr>
        <p:spPr>
          <a:xfrm>
            <a:off x="5514975" y="4686300"/>
            <a:ext cx="251992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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2550" name="文本框 192549"/>
          <p:cNvSpPr txBox="1"/>
          <p:nvPr/>
        </p:nvSpPr>
        <p:spPr>
          <a:xfrm>
            <a:off x="6162675" y="4629150"/>
            <a:ext cx="243978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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2551" name="文本框 192550"/>
          <p:cNvSpPr txBox="1"/>
          <p:nvPr/>
        </p:nvSpPr>
        <p:spPr>
          <a:xfrm>
            <a:off x="4032647" y="3886200"/>
            <a:ext cx="269626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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2552" name="直接连接符 192551"/>
          <p:cNvSpPr/>
          <p:nvPr/>
        </p:nvSpPr>
        <p:spPr>
          <a:xfrm>
            <a:off x="5514975" y="3486150"/>
            <a:ext cx="28575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2553" name="直接连接符 192552"/>
          <p:cNvSpPr/>
          <p:nvPr/>
        </p:nvSpPr>
        <p:spPr>
          <a:xfrm flipH="1">
            <a:off x="5286375" y="3486150"/>
            <a:ext cx="11430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2554" name="文本框 192553"/>
          <p:cNvSpPr txBox="1"/>
          <p:nvPr/>
        </p:nvSpPr>
        <p:spPr>
          <a:xfrm>
            <a:off x="1885951" y="3017045"/>
            <a:ext cx="1880643" cy="3231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5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Right-Rotate(</a:t>
            </a:r>
            <a:r>
              <a:rPr lang="en-US" altLang="zh-CN" sz="1500" i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T</a:t>
            </a:r>
            <a:r>
              <a:rPr lang="en-US" altLang="zh-CN" sz="15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, </a:t>
            </a:r>
            <a:r>
              <a:rPr lang="en-US" altLang="zh-CN" sz="1500" dirty="0" err="1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z.</a:t>
            </a:r>
            <a:r>
              <a:rPr lang="en-US" altLang="zh-CN" sz="1500" i="1" dirty="0" err="1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p</a:t>
            </a:r>
            <a:r>
              <a:rPr lang="en-US" altLang="zh-CN" sz="1500" dirty="0" err="1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.</a:t>
            </a:r>
            <a:r>
              <a:rPr lang="en-US" altLang="zh-CN" sz="1500" i="1" dirty="0" err="1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p</a:t>
            </a:r>
            <a:r>
              <a:rPr lang="en-US" altLang="zh-CN" sz="15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)</a:t>
            </a:r>
          </a:p>
        </p:txBody>
      </p:sp>
      <p:sp>
        <p:nvSpPr>
          <p:cNvPr id="192555" name="直接连接符 192554"/>
          <p:cNvSpPr/>
          <p:nvPr/>
        </p:nvSpPr>
        <p:spPr>
          <a:xfrm flipV="1">
            <a:off x="1885950" y="3314700"/>
            <a:ext cx="2057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第二种情况的案例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第三种情况</a:t>
            </a:r>
          </a:p>
        </p:txBody>
      </p:sp>
      <p:sp>
        <p:nvSpPr>
          <p:cNvPr id="5" name="文本占位符 28674"/>
          <p:cNvSpPr txBox="1"/>
          <p:nvPr/>
        </p:nvSpPr>
        <p:spPr>
          <a:xfrm>
            <a:off x="625475" y="1898749"/>
            <a:ext cx="8121650" cy="3174802"/>
          </a:xfrm>
        </p:spPr>
        <p:txBody>
          <a:bodyPr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</a:rPr>
              <a:t>z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的父结点是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z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的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祖节点的左子结点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  <a:p>
            <a:pPr fontAlgn="auto">
              <a:spcAft>
                <a:spcPts val="0"/>
              </a:spcAft>
            </a:pP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+mn-ea"/>
              </a:rPr>
              <a:t>x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的叔节点是黑色的，且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</a:rPr>
              <a:t>z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是一个左孩子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则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,</a:t>
            </a:r>
          </a:p>
          <a:p>
            <a:pPr lvl="1" fontAlgn="auto">
              <a:spcAft>
                <a:spcPts val="0"/>
              </a:spcAft>
            </a:pPr>
            <a:r>
              <a:rPr lang="en-US" altLang="zh-CN" i="1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z.p.color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= BLACK</a:t>
            </a:r>
          </a:p>
          <a:p>
            <a:pPr lvl="1" fontAlgn="auto">
              <a:spcAft>
                <a:spcPts val="0"/>
              </a:spcAft>
            </a:pPr>
            <a:r>
              <a:rPr lang="en-US" altLang="zh-CN" i="1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z.p.p.color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= RED</a:t>
            </a:r>
          </a:p>
          <a:p>
            <a:pPr lvl="1" fontAlgn="auto">
              <a:spcAft>
                <a:spcPts val="0"/>
              </a:spcAft>
            </a:pP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Right-Rotate(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T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, </a:t>
            </a:r>
            <a:r>
              <a:rPr lang="en-US" altLang="zh-CN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z.</a:t>
            </a:r>
            <a:r>
              <a:rPr lang="en-US" altLang="zh-CN" i="1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p</a:t>
            </a:r>
            <a:r>
              <a:rPr lang="en-US" altLang="zh-CN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.</a:t>
            </a:r>
            <a:r>
              <a:rPr lang="en-US" altLang="zh-CN" i="1" dirty="0" err="1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p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)</a:t>
            </a:r>
            <a:endParaRPr lang="en-US" altLang="zh-CN" dirty="0">
              <a:solidFill>
                <a:prstClr val="black"/>
              </a:solidFill>
              <a:latin typeface="Franklin Gothic Book"/>
              <a:ea typeface="黑体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843" y="3285957"/>
            <a:ext cx="5150115" cy="18733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4" name="椭圆 194563"/>
          <p:cNvSpPr/>
          <p:nvPr/>
        </p:nvSpPr>
        <p:spPr>
          <a:xfrm>
            <a:off x="1710929" y="37719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A</a:t>
            </a:r>
          </a:p>
        </p:txBody>
      </p:sp>
      <p:sp>
        <p:nvSpPr>
          <p:cNvPr id="194565" name="椭圆 194564"/>
          <p:cNvSpPr/>
          <p:nvPr/>
        </p:nvSpPr>
        <p:spPr>
          <a:xfrm>
            <a:off x="2907506" y="217170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C</a:t>
            </a:r>
          </a:p>
        </p:txBody>
      </p:sp>
      <p:sp>
        <p:nvSpPr>
          <p:cNvPr id="194566" name="椭圆 194565"/>
          <p:cNvSpPr/>
          <p:nvPr/>
        </p:nvSpPr>
        <p:spPr>
          <a:xfrm>
            <a:off x="2110979" y="291465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B</a:t>
            </a:r>
          </a:p>
        </p:txBody>
      </p:sp>
      <p:sp>
        <p:nvSpPr>
          <p:cNvPr id="194567" name="椭圆 194566"/>
          <p:cNvSpPr/>
          <p:nvPr/>
        </p:nvSpPr>
        <p:spPr>
          <a:xfrm>
            <a:off x="3650456" y="285750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D</a:t>
            </a:r>
          </a:p>
        </p:txBody>
      </p:sp>
      <p:sp>
        <p:nvSpPr>
          <p:cNvPr id="194568" name="直接连接符 194567"/>
          <p:cNvSpPr/>
          <p:nvPr/>
        </p:nvSpPr>
        <p:spPr>
          <a:xfrm flipH="1">
            <a:off x="2450306" y="2457450"/>
            <a:ext cx="5143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69" name="直接连接符 194568"/>
          <p:cNvSpPr/>
          <p:nvPr/>
        </p:nvSpPr>
        <p:spPr>
          <a:xfrm>
            <a:off x="3250406" y="2457450"/>
            <a:ext cx="51435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70" name="直接连接符 194569"/>
          <p:cNvSpPr/>
          <p:nvPr/>
        </p:nvSpPr>
        <p:spPr>
          <a:xfrm flipH="1">
            <a:off x="1935956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71" name="直接连接符 194570"/>
          <p:cNvSpPr/>
          <p:nvPr/>
        </p:nvSpPr>
        <p:spPr>
          <a:xfrm>
            <a:off x="2393156" y="3257550"/>
            <a:ext cx="4000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72" name="直接连接符 194571"/>
          <p:cNvSpPr/>
          <p:nvPr/>
        </p:nvSpPr>
        <p:spPr>
          <a:xfrm>
            <a:off x="3936206" y="32575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73" name="直接连接符 194572"/>
          <p:cNvSpPr/>
          <p:nvPr/>
        </p:nvSpPr>
        <p:spPr>
          <a:xfrm flipH="1">
            <a:off x="3593306" y="325755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74" name="直接连接符 194573"/>
          <p:cNvSpPr/>
          <p:nvPr/>
        </p:nvSpPr>
        <p:spPr>
          <a:xfrm>
            <a:off x="1996679" y="411480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75" name="直接连接符 194574"/>
          <p:cNvSpPr/>
          <p:nvPr/>
        </p:nvSpPr>
        <p:spPr>
          <a:xfrm flipH="1">
            <a:off x="1653779" y="411480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76" name="文本框 194575"/>
          <p:cNvSpPr txBox="1"/>
          <p:nvPr/>
        </p:nvSpPr>
        <p:spPr>
          <a:xfrm>
            <a:off x="1543050" y="4572000"/>
            <a:ext cx="269626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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4577" name="文本框 194576"/>
          <p:cNvSpPr txBox="1"/>
          <p:nvPr/>
        </p:nvSpPr>
        <p:spPr>
          <a:xfrm>
            <a:off x="2168130" y="4572000"/>
            <a:ext cx="255905" cy="252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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4578" name="文本框 194577"/>
          <p:cNvSpPr txBox="1"/>
          <p:nvPr/>
        </p:nvSpPr>
        <p:spPr>
          <a:xfrm>
            <a:off x="1596630" y="3543300"/>
            <a:ext cx="241935" cy="252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 i="1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x</a:t>
            </a:r>
            <a:endParaRPr lang="en-US" altLang="zh-CN" sz="1050" i="1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4579" name="文本框 194578"/>
          <p:cNvSpPr txBox="1"/>
          <p:nvPr/>
        </p:nvSpPr>
        <p:spPr>
          <a:xfrm>
            <a:off x="2682478" y="3714750"/>
            <a:ext cx="240772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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4580" name="文本框 194579"/>
          <p:cNvSpPr txBox="1"/>
          <p:nvPr/>
        </p:nvSpPr>
        <p:spPr>
          <a:xfrm>
            <a:off x="3465910" y="3771900"/>
            <a:ext cx="251992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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4581" name="文本框 194580"/>
          <p:cNvSpPr txBox="1"/>
          <p:nvPr/>
        </p:nvSpPr>
        <p:spPr>
          <a:xfrm>
            <a:off x="4113610" y="3714750"/>
            <a:ext cx="243978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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4582" name="椭圆 194581"/>
          <p:cNvSpPr/>
          <p:nvPr/>
        </p:nvSpPr>
        <p:spPr>
          <a:xfrm>
            <a:off x="5503069" y="30861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A</a:t>
            </a:r>
          </a:p>
        </p:txBody>
      </p:sp>
      <p:sp>
        <p:nvSpPr>
          <p:cNvPr id="194583" name="椭圆 194582"/>
          <p:cNvSpPr/>
          <p:nvPr/>
        </p:nvSpPr>
        <p:spPr>
          <a:xfrm>
            <a:off x="6486525" y="3086100"/>
            <a:ext cx="400050" cy="400050"/>
          </a:xfrm>
          <a:prstGeom prst="ellipse">
            <a:avLst/>
          </a:prstGeom>
          <a:solidFill>
            <a:srgbClr val="CE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C</a:t>
            </a:r>
          </a:p>
        </p:txBody>
      </p:sp>
      <p:sp>
        <p:nvSpPr>
          <p:cNvPr id="194584" name="椭圆 194583"/>
          <p:cNvSpPr/>
          <p:nvPr/>
        </p:nvSpPr>
        <p:spPr>
          <a:xfrm>
            <a:off x="5903119" y="222885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B</a:t>
            </a:r>
          </a:p>
        </p:txBody>
      </p:sp>
      <p:sp>
        <p:nvSpPr>
          <p:cNvPr id="194585" name="椭圆 194584"/>
          <p:cNvSpPr/>
          <p:nvPr/>
        </p:nvSpPr>
        <p:spPr>
          <a:xfrm>
            <a:off x="6956822" y="3829050"/>
            <a:ext cx="400050" cy="400050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srgbClr val="FFFF00"/>
                </a:solidFill>
                <a:latin typeface="Times New Roman" panose="02020603050405020304" pitchFamily="18" charset="0"/>
                <a:ea typeface="黑体"/>
              </a:rPr>
              <a:t>D</a:t>
            </a:r>
          </a:p>
        </p:txBody>
      </p:sp>
      <p:sp>
        <p:nvSpPr>
          <p:cNvPr id="194586" name="直接连接符 194585"/>
          <p:cNvSpPr/>
          <p:nvPr/>
        </p:nvSpPr>
        <p:spPr>
          <a:xfrm flipH="1">
            <a:off x="5728097" y="25717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87" name="直接连接符 194586"/>
          <p:cNvSpPr/>
          <p:nvPr/>
        </p:nvSpPr>
        <p:spPr>
          <a:xfrm>
            <a:off x="6185297" y="2571750"/>
            <a:ext cx="4000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88" name="直接连接符 194587"/>
          <p:cNvSpPr/>
          <p:nvPr/>
        </p:nvSpPr>
        <p:spPr>
          <a:xfrm>
            <a:off x="7242572" y="417195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89" name="直接连接符 194588"/>
          <p:cNvSpPr/>
          <p:nvPr/>
        </p:nvSpPr>
        <p:spPr>
          <a:xfrm flipH="1">
            <a:off x="6899672" y="417195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90" name="直接连接符 194589"/>
          <p:cNvSpPr/>
          <p:nvPr/>
        </p:nvSpPr>
        <p:spPr>
          <a:xfrm>
            <a:off x="5788819" y="3429000"/>
            <a:ext cx="2857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91" name="直接连接符 194590"/>
          <p:cNvSpPr/>
          <p:nvPr/>
        </p:nvSpPr>
        <p:spPr>
          <a:xfrm flipH="1">
            <a:off x="5445919" y="3429000"/>
            <a:ext cx="1714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92" name="文本框 194591"/>
          <p:cNvSpPr txBox="1"/>
          <p:nvPr/>
        </p:nvSpPr>
        <p:spPr>
          <a:xfrm>
            <a:off x="5960270" y="3886200"/>
            <a:ext cx="255905" cy="252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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4593" name="文本框 194592"/>
          <p:cNvSpPr txBox="1"/>
          <p:nvPr/>
        </p:nvSpPr>
        <p:spPr>
          <a:xfrm>
            <a:off x="5388770" y="2857500"/>
            <a:ext cx="241935" cy="252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 i="1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x</a:t>
            </a:r>
            <a:endParaRPr lang="en-US" altLang="zh-CN" sz="1050" i="1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4594" name="文本框 194593"/>
          <p:cNvSpPr txBox="1"/>
          <p:nvPr/>
        </p:nvSpPr>
        <p:spPr>
          <a:xfrm>
            <a:off x="6429375" y="3829050"/>
            <a:ext cx="240772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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4595" name="文本框 194594"/>
          <p:cNvSpPr txBox="1"/>
          <p:nvPr/>
        </p:nvSpPr>
        <p:spPr>
          <a:xfrm>
            <a:off x="6772275" y="4686300"/>
            <a:ext cx="251992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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4596" name="文本框 194595"/>
          <p:cNvSpPr txBox="1"/>
          <p:nvPr/>
        </p:nvSpPr>
        <p:spPr>
          <a:xfrm>
            <a:off x="7419975" y="4629150"/>
            <a:ext cx="243978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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4597" name="文本框 194596"/>
          <p:cNvSpPr txBox="1"/>
          <p:nvPr/>
        </p:nvSpPr>
        <p:spPr>
          <a:xfrm>
            <a:off x="5289947" y="3886200"/>
            <a:ext cx="269626" cy="25391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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4598" name="直接连接符 194597"/>
          <p:cNvSpPr/>
          <p:nvPr/>
        </p:nvSpPr>
        <p:spPr>
          <a:xfrm>
            <a:off x="6772275" y="3486150"/>
            <a:ext cx="28575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99" name="直接连接符 194598"/>
          <p:cNvSpPr/>
          <p:nvPr/>
        </p:nvSpPr>
        <p:spPr>
          <a:xfrm flipH="1">
            <a:off x="6543675" y="3486150"/>
            <a:ext cx="11430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00" name="文本框 194599"/>
          <p:cNvSpPr txBox="1"/>
          <p:nvPr/>
        </p:nvSpPr>
        <p:spPr>
          <a:xfrm>
            <a:off x="3927872" y="2400301"/>
            <a:ext cx="1547218" cy="276999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Right-Rotate(</a:t>
            </a:r>
            <a:r>
              <a:rPr lang="en-US" altLang="zh-CN" sz="1200" i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T</a:t>
            </a:r>
            <a:r>
              <a:rPr lang="en-US" altLang="zh-CN" sz="12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, </a:t>
            </a:r>
            <a:r>
              <a:rPr lang="en-US" altLang="zh-CN" sz="1200" dirty="0" err="1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z.</a:t>
            </a:r>
            <a:r>
              <a:rPr lang="en-US" altLang="zh-CN" sz="1200" i="1" dirty="0" err="1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p</a:t>
            </a:r>
            <a:r>
              <a:rPr lang="en-US" altLang="zh-CN" sz="1200" dirty="0" err="1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.</a:t>
            </a:r>
            <a:r>
              <a:rPr lang="en-US" altLang="zh-CN" sz="1200" i="1" dirty="0" err="1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p</a:t>
            </a:r>
            <a:r>
              <a:rPr lang="en-US" altLang="zh-CN" sz="12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)</a:t>
            </a:r>
          </a:p>
        </p:txBody>
      </p:sp>
      <p:sp>
        <p:nvSpPr>
          <p:cNvPr id="194602" name="直接连接符 194601"/>
          <p:cNvSpPr/>
          <p:nvPr/>
        </p:nvSpPr>
        <p:spPr>
          <a:xfrm>
            <a:off x="3943350" y="2686050"/>
            <a:ext cx="1600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第三种情况的案例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1" name="文本占位符 196610"/>
          <p:cNvSpPr>
            <a:spLocks noGrp="1"/>
          </p:cNvSpPr>
          <p:nvPr>
            <p:ph type="body" idx="1"/>
          </p:nvPr>
        </p:nvSpPr>
        <p:spPr>
          <a:xfrm>
            <a:off x="467544" y="1052736"/>
            <a:ext cx="3744416" cy="5040559"/>
          </a:xfrm>
        </p:spPr>
        <p:txBody>
          <a:bodyPr>
            <a:normAutofit fontScale="90000" lnSpcReduction="10000"/>
          </a:bodyPr>
          <a:lstStyle/>
          <a:p>
            <a:pPr marL="609600" indent="-609600">
              <a:buNone/>
            </a:pPr>
            <a:r>
              <a:rPr lang="en-US" altLang="zh-CN" sz="1600" dirty="0"/>
              <a:t>RB-Insert(</a:t>
            </a:r>
            <a:r>
              <a:rPr lang="en-US" altLang="zh-CN" sz="1600" i="1" dirty="0"/>
              <a:t>T</a:t>
            </a:r>
            <a:r>
              <a:rPr lang="en-US" altLang="zh-CN" sz="1600" dirty="0"/>
              <a:t>, </a:t>
            </a:r>
            <a:r>
              <a:rPr lang="en-US" altLang="zh-CN" sz="1600" i="1" dirty="0"/>
              <a:t>z</a:t>
            </a:r>
            <a:r>
              <a:rPr lang="en-US" altLang="zh-CN" sz="1600" dirty="0"/>
              <a:t>)</a:t>
            </a:r>
          </a:p>
          <a:p>
            <a:pPr marL="609600" indent="-609600">
              <a:buFontTx/>
              <a:buAutoNum type="arabicPeriod"/>
            </a:pPr>
            <a:r>
              <a:rPr lang="en-US" altLang="zh-CN" sz="1600" dirty="0"/>
              <a:t>Y =T.NIL</a:t>
            </a:r>
          </a:p>
          <a:p>
            <a:pPr marL="609600" indent="-609600">
              <a:buFontTx/>
              <a:buAutoNum type="arabicPeriod"/>
            </a:pPr>
            <a:r>
              <a:rPr lang="en-US" altLang="zh-CN" sz="1600" dirty="0"/>
              <a:t>X = </a:t>
            </a:r>
            <a:r>
              <a:rPr lang="en-US" altLang="zh-CN" sz="1600" dirty="0" err="1"/>
              <a:t>T.root</a:t>
            </a:r>
            <a:endParaRPr lang="en-US" altLang="zh-CN" sz="1600" dirty="0"/>
          </a:p>
          <a:p>
            <a:pPr marL="609600" indent="-609600">
              <a:buFontTx/>
              <a:buAutoNum type="arabicPeriod"/>
            </a:pPr>
            <a:r>
              <a:rPr lang="en-US" altLang="zh-CN" sz="1600" dirty="0"/>
              <a:t>While x </a:t>
            </a:r>
            <a:r>
              <a:rPr lang="zh-CN" altLang="en-US" sz="1600" dirty="0"/>
              <a:t>≠ </a:t>
            </a:r>
            <a:r>
              <a:rPr lang="en-US" altLang="zh-CN" sz="1600" dirty="0"/>
              <a:t>T.NIL</a:t>
            </a:r>
          </a:p>
          <a:p>
            <a:pPr marL="609600" indent="-609600">
              <a:buFontTx/>
              <a:buAutoNum type="arabicPeriod"/>
            </a:pPr>
            <a:r>
              <a:rPr lang="en-US" altLang="zh-CN" sz="1600" dirty="0"/>
              <a:t>    y = x</a:t>
            </a:r>
          </a:p>
          <a:p>
            <a:pPr marL="609600" indent="-609600">
              <a:buFontTx/>
              <a:buAutoNum type="arabicPeriod"/>
            </a:pPr>
            <a:r>
              <a:rPr lang="en-US" altLang="zh-CN" sz="1600" dirty="0"/>
              <a:t>    if </a:t>
            </a:r>
            <a:r>
              <a:rPr lang="en-US" altLang="zh-CN" sz="1600" dirty="0" err="1"/>
              <a:t>z.key</a:t>
            </a:r>
            <a:r>
              <a:rPr lang="en-US" altLang="zh-CN" sz="1600" dirty="0"/>
              <a:t> &lt; </a:t>
            </a:r>
            <a:r>
              <a:rPr lang="en-US" altLang="zh-CN" sz="1600" dirty="0" err="1"/>
              <a:t>x.key</a:t>
            </a:r>
            <a:endParaRPr lang="en-US" altLang="zh-CN" sz="1600" dirty="0"/>
          </a:p>
          <a:p>
            <a:pPr marL="609600" indent="-609600">
              <a:buFontTx/>
              <a:buAutoNum type="arabicPeriod"/>
            </a:pPr>
            <a:r>
              <a:rPr lang="en-US" altLang="zh-CN" sz="1600" dirty="0"/>
              <a:t>        x = </a:t>
            </a:r>
            <a:r>
              <a:rPr lang="en-US" altLang="zh-CN" sz="1600" dirty="0" err="1"/>
              <a:t>x.left</a:t>
            </a:r>
            <a:endParaRPr lang="en-US" altLang="zh-CN" sz="1600" dirty="0"/>
          </a:p>
          <a:p>
            <a:pPr marL="609600" indent="-609600">
              <a:buFontTx/>
              <a:buAutoNum type="arabicPeriod"/>
            </a:pPr>
            <a:r>
              <a:rPr lang="en-US" altLang="zh-CN" sz="1600" dirty="0"/>
              <a:t>    else x = </a:t>
            </a:r>
            <a:r>
              <a:rPr lang="en-US" altLang="zh-CN" sz="1600" dirty="0" err="1"/>
              <a:t>x.right</a:t>
            </a:r>
            <a:endParaRPr lang="en-US" altLang="zh-CN" sz="1600" dirty="0"/>
          </a:p>
          <a:p>
            <a:pPr marL="609600" indent="-609600">
              <a:buFontTx/>
              <a:buAutoNum type="arabicPeriod"/>
            </a:pPr>
            <a:r>
              <a:rPr lang="en-US" altLang="zh-CN" sz="1600" dirty="0" err="1"/>
              <a:t>Z.p</a:t>
            </a:r>
            <a:r>
              <a:rPr lang="en-US" altLang="zh-CN" sz="1600" dirty="0"/>
              <a:t> = y</a:t>
            </a:r>
          </a:p>
          <a:p>
            <a:pPr marL="609600" indent="-609600">
              <a:buFontTx/>
              <a:buAutoNum type="arabicPeriod"/>
            </a:pPr>
            <a:r>
              <a:rPr lang="en-US" altLang="zh-CN" sz="1600" dirty="0"/>
              <a:t>If y == T.NIL</a:t>
            </a:r>
          </a:p>
          <a:p>
            <a:pPr marL="609600" indent="-609600">
              <a:buFontTx/>
              <a:buAutoNum type="arabicPeriod"/>
            </a:pPr>
            <a:r>
              <a:rPr lang="en-US" altLang="zh-CN" sz="1600" dirty="0"/>
              <a:t>    </a:t>
            </a:r>
            <a:r>
              <a:rPr lang="en-US" altLang="zh-CN" sz="1600" dirty="0" err="1"/>
              <a:t>T.root</a:t>
            </a:r>
            <a:r>
              <a:rPr lang="en-US" altLang="zh-CN" sz="1600" dirty="0"/>
              <a:t> = z</a:t>
            </a:r>
          </a:p>
          <a:p>
            <a:pPr marL="609600" indent="-609600">
              <a:buFontTx/>
              <a:buAutoNum type="arabicPeriod"/>
            </a:pPr>
            <a:r>
              <a:rPr lang="en-US" altLang="zh-CN" sz="1600" dirty="0"/>
              <a:t>Elseif </a:t>
            </a:r>
            <a:r>
              <a:rPr lang="en-US" altLang="zh-CN" sz="1600" dirty="0" err="1"/>
              <a:t>z.key</a:t>
            </a:r>
            <a:r>
              <a:rPr lang="en-US" altLang="zh-CN" sz="1600" dirty="0"/>
              <a:t> &lt; </a:t>
            </a:r>
            <a:r>
              <a:rPr lang="en-US" altLang="zh-CN" sz="1600" dirty="0" err="1"/>
              <a:t>y.key</a:t>
            </a:r>
            <a:endParaRPr lang="en-US" altLang="zh-CN" sz="1600" dirty="0"/>
          </a:p>
          <a:p>
            <a:pPr marL="609600" indent="-609600">
              <a:buFontTx/>
              <a:buAutoNum type="arabicPeriod"/>
            </a:pPr>
            <a:r>
              <a:rPr lang="en-US" altLang="zh-CN" sz="1600" dirty="0"/>
              <a:t>    </a:t>
            </a:r>
            <a:r>
              <a:rPr lang="en-US" altLang="zh-CN" sz="1600" dirty="0" err="1"/>
              <a:t>y.left</a:t>
            </a:r>
            <a:r>
              <a:rPr lang="en-US" altLang="zh-CN" sz="1600" dirty="0"/>
              <a:t> = z</a:t>
            </a:r>
          </a:p>
          <a:p>
            <a:pPr marL="609600" indent="-609600">
              <a:buFontTx/>
              <a:buAutoNum type="arabicPeriod"/>
            </a:pPr>
            <a:r>
              <a:rPr lang="en-US" altLang="zh-CN" sz="1600" dirty="0"/>
              <a:t>Else </a:t>
            </a:r>
            <a:r>
              <a:rPr lang="en-US" altLang="zh-CN" sz="1600" dirty="0" err="1"/>
              <a:t>y.right</a:t>
            </a:r>
            <a:r>
              <a:rPr lang="en-US" altLang="zh-CN" sz="1600" dirty="0"/>
              <a:t> = z</a:t>
            </a:r>
          </a:p>
          <a:p>
            <a:pPr marL="609600" indent="-609600">
              <a:buFontTx/>
              <a:buAutoNum type="arabicPeriod"/>
            </a:pPr>
            <a:r>
              <a:rPr lang="en-US" altLang="zh-CN" sz="1600" dirty="0" err="1"/>
              <a:t>Z.left</a:t>
            </a:r>
            <a:r>
              <a:rPr lang="en-US" altLang="zh-CN" sz="1600" dirty="0"/>
              <a:t> = T.NIL</a:t>
            </a:r>
          </a:p>
          <a:p>
            <a:pPr marL="609600" indent="-609600">
              <a:buFontTx/>
              <a:buAutoNum type="arabicPeriod"/>
            </a:pPr>
            <a:r>
              <a:rPr lang="en-US" altLang="zh-CN" sz="1600" dirty="0" err="1"/>
              <a:t>Z.right</a:t>
            </a:r>
            <a:r>
              <a:rPr lang="en-US" altLang="zh-CN" sz="1600" dirty="0"/>
              <a:t> = T.NIL</a:t>
            </a:r>
          </a:p>
          <a:p>
            <a:pPr marL="609600" indent="-609600">
              <a:buFontTx/>
              <a:buAutoNum type="arabicPeriod"/>
            </a:pPr>
            <a:r>
              <a:rPr lang="en-US" altLang="zh-CN" sz="1600" dirty="0" err="1"/>
              <a:t>Z.color</a:t>
            </a:r>
            <a:r>
              <a:rPr lang="en-US" altLang="zh-CN" sz="1600" dirty="0"/>
              <a:t> = RED</a:t>
            </a:r>
          </a:p>
          <a:p>
            <a:pPr marL="609600" indent="-609600">
              <a:buFontTx/>
              <a:buAutoNum type="arabicPeriod"/>
            </a:pPr>
            <a:r>
              <a:rPr lang="en-US" altLang="zh-CN" sz="1600" dirty="0"/>
              <a:t>RB-INSERT-FIXUP(T, z)</a:t>
            </a:r>
          </a:p>
        </p:txBody>
      </p:sp>
      <p:sp>
        <p:nvSpPr>
          <p:cNvPr id="4" name="文本占位符 196610"/>
          <p:cNvSpPr txBox="1"/>
          <p:nvPr/>
        </p:nvSpPr>
        <p:spPr>
          <a:xfrm>
            <a:off x="4139952" y="908720"/>
            <a:ext cx="4320480" cy="5184575"/>
          </a:xfrm>
        </p:spPr>
        <p:txBody>
          <a:bodyPr>
            <a:normAutofit fontScale="9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 fontAlgn="auto">
              <a:spcAft>
                <a:spcPts val="0"/>
              </a:spcAft>
              <a:buNone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RB-Insert-FIXUP(</a:t>
            </a:r>
            <a:r>
              <a:rPr lang="en-US" altLang="zh-CN" sz="1600" i="1" dirty="0">
                <a:solidFill>
                  <a:prstClr val="black"/>
                </a:solidFill>
                <a:latin typeface="Franklin Gothic Book"/>
                <a:ea typeface="黑体"/>
              </a:rPr>
              <a:t>T</a:t>
            </a: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, </a:t>
            </a:r>
            <a:r>
              <a:rPr lang="en-US" altLang="zh-CN" sz="1600" i="1" dirty="0">
                <a:solidFill>
                  <a:prstClr val="black"/>
                </a:solidFill>
                <a:latin typeface="Franklin Gothic Book"/>
                <a:ea typeface="黑体"/>
              </a:rPr>
              <a:t>z</a:t>
            </a: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)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While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z.p.color</a:t>
            </a: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== RED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if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z.p</a:t>
            </a: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==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z.p.p.left</a:t>
            </a:r>
            <a:endParaRPr lang="en-US" altLang="zh-CN" sz="1600" dirty="0">
              <a:solidFill>
                <a:prstClr val="black"/>
              </a:solidFill>
              <a:latin typeface="Franklin Gothic Book"/>
              <a:ea typeface="黑体"/>
            </a:endParaRP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    y =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z.p.p.right</a:t>
            </a:r>
            <a:endParaRPr lang="en-US" altLang="zh-CN" sz="1600" dirty="0">
              <a:solidFill>
                <a:prstClr val="black"/>
              </a:solidFill>
              <a:latin typeface="Franklin Gothic Book"/>
              <a:ea typeface="黑体"/>
            </a:endParaRP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    if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y.color</a:t>
            </a: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== RED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       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z.p.color</a:t>
            </a: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= BLACK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       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y.color</a:t>
            </a: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= BLACK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       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z.p.p.color</a:t>
            </a: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= RED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        z =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z.p.p</a:t>
            </a:r>
            <a:endParaRPr lang="en-US" altLang="zh-CN" sz="1600" dirty="0">
              <a:solidFill>
                <a:prstClr val="black"/>
              </a:solidFill>
              <a:latin typeface="Franklin Gothic Book"/>
              <a:ea typeface="黑体"/>
            </a:endParaRP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    else if z ==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z.p.right</a:t>
            </a:r>
            <a:endParaRPr lang="en-US" altLang="zh-CN" sz="1600" dirty="0">
              <a:solidFill>
                <a:prstClr val="black"/>
              </a:solidFill>
              <a:latin typeface="Franklin Gothic Book"/>
              <a:ea typeface="黑体"/>
            </a:endParaRP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        z =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z.p</a:t>
            </a:r>
            <a:endParaRPr lang="en-US" altLang="zh-CN" sz="1600" dirty="0">
              <a:solidFill>
                <a:prstClr val="black"/>
              </a:solidFill>
              <a:latin typeface="Franklin Gothic Book"/>
              <a:ea typeface="黑体"/>
            </a:endParaRP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        LEFT-ROTATE(T, z)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   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z.p.color</a:t>
            </a: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= BLACK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   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z.p.p.color</a:t>
            </a: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= RED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    RIGHT_ROTATE(T, </a:t>
            </a: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z.p.p</a:t>
            </a: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)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   else (same as then clause with “right” and “left” exchanged)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600" dirty="0" err="1">
                <a:solidFill>
                  <a:prstClr val="black"/>
                </a:solidFill>
                <a:latin typeface="Franklin Gothic Book"/>
                <a:ea typeface="黑体"/>
              </a:rPr>
              <a:t>T.root.color</a:t>
            </a:r>
            <a:r>
              <a:rPr lang="en-US" altLang="zh-CN" sz="1600" dirty="0">
                <a:solidFill>
                  <a:prstClr val="black"/>
                </a:solidFill>
                <a:latin typeface="Franklin Gothic Book"/>
                <a:ea typeface="黑体"/>
              </a:rPr>
              <a:t> = BLACK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CDC9C97D-1ED0-408A-B98E-52053612A959}"/>
              </a:ext>
            </a:extLst>
          </p:cNvPr>
          <p:cNvSpPr txBox="1"/>
          <p:nvPr/>
        </p:nvSpPr>
        <p:spPr>
          <a:xfrm>
            <a:off x="683568" y="170080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u="sng" dirty="0"/>
              <a:t>代码示例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1219C8D-F3E5-49DF-BE33-CC32C2BEF0BD}"/>
              </a:ext>
            </a:extLst>
          </p:cNvPr>
          <p:cNvSpPr txBox="1"/>
          <p:nvPr/>
        </p:nvSpPr>
        <p:spPr>
          <a:xfrm>
            <a:off x="1619676" y="38550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代码示例</a:t>
            </a:r>
          </a:p>
        </p:txBody>
      </p:sp>
    </p:spTree>
    <p:extLst>
      <p:ext uri="{BB962C8B-B14F-4D97-AF65-F5344CB8AC3E}">
        <p14:creationId xmlns:p14="http://schemas.microsoft.com/office/powerpoint/2010/main" val="27078416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C097DCB-198B-40F0-8FA3-242415D80AA8}"/>
              </a:ext>
            </a:extLst>
          </p:cNvPr>
          <p:cNvSpPr txBox="1"/>
          <p:nvPr/>
        </p:nvSpPr>
        <p:spPr>
          <a:xfrm>
            <a:off x="375667" y="1844824"/>
            <a:ext cx="7884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数组法二叉树？</a:t>
            </a:r>
            <a:endParaRPr lang="en-US" altLang="zh-CN" sz="2400" b="1" dirty="0"/>
          </a:p>
          <a:p>
            <a:endParaRPr lang="en-US" altLang="zh-CN" sz="2400" b="1" dirty="0"/>
          </a:p>
          <a:p>
            <a:r>
              <a:rPr lang="zh-CN" altLang="en-US" sz="2400" b="1" dirty="0"/>
              <a:t>什么时候二叉树适合用数组来储存（特指顺序储存法）？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5CDD511-4B2D-4CEC-AC3F-4DB721AFA7BC}"/>
              </a:ext>
            </a:extLst>
          </p:cNvPr>
          <p:cNvSpPr txBox="1"/>
          <p:nvPr/>
        </p:nvSpPr>
        <p:spPr>
          <a:xfrm>
            <a:off x="1619676" y="38550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实验八遗留问题</a:t>
            </a:r>
          </a:p>
        </p:txBody>
      </p:sp>
    </p:spTree>
    <p:extLst>
      <p:ext uri="{BB962C8B-B14F-4D97-AF65-F5344CB8AC3E}">
        <p14:creationId xmlns:p14="http://schemas.microsoft.com/office/powerpoint/2010/main" val="14829951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0543BD5-2544-49B6-A631-1CA4D6FFEB2C}"/>
              </a:ext>
            </a:extLst>
          </p:cNvPr>
          <p:cNvSpPr txBox="1"/>
          <p:nvPr/>
        </p:nvSpPr>
        <p:spPr>
          <a:xfrm>
            <a:off x="251520" y="1628800"/>
            <a:ext cx="8064896" cy="3277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  <a:tabLst>
                <a:tab pos="536575" algn="l"/>
              </a:tabLst>
            </a:pP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编写随机整数生成算法，生成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到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范围内的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个随机整数并输出；</a:t>
            </a:r>
          </a:p>
          <a:p>
            <a:pPr marL="342900" lvl="0" indent="-342900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  <a:tabLst>
                <a:tab pos="536575" algn="l"/>
              </a:tabLst>
            </a:pP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编写红黑树构建算法，中序遍历各节点，输出颜色和值；</a:t>
            </a:r>
          </a:p>
          <a:p>
            <a:pPr marL="342900" lvl="0" indent="-342900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  <a:tabLst>
                <a:tab pos="536575" algn="l"/>
              </a:tabLst>
            </a:pP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随机生成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1e2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1e3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1e4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1e5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1e6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个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不同的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数，使用红黑树构建算法，并画图描述不同数据量下的运行时间差异；</a:t>
            </a:r>
          </a:p>
          <a:p>
            <a:pPr marL="342900" lvl="0" indent="-342900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  <a:tabLst>
                <a:tab pos="536575" algn="l"/>
              </a:tabLst>
            </a:pP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（思考题选做）对比红黑树和普通搜索二叉树在不同情况下插入和查找的性能差异。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FE60F9-82C8-4DA1-A064-0112D54FE20A}"/>
              </a:ext>
            </a:extLst>
          </p:cNvPr>
          <p:cNvSpPr txBox="1"/>
          <p:nvPr/>
        </p:nvSpPr>
        <p:spPr>
          <a:xfrm>
            <a:off x="1619676" y="38550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</a:p>
        </p:txBody>
      </p:sp>
    </p:spTree>
    <p:extLst>
      <p:ext uri="{BB962C8B-B14F-4D97-AF65-F5344CB8AC3E}">
        <p14:creationId xmlns:p14="http://schemas.microsoft.com/office/powerpoint/2010/main" val="36414924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BF71E15-31F5-4B6F-90D9-5C6C0396FBC2}"/>
              </a:ext>
            </a:extLst>
          </p:cNvPr>
          <p:cNvSpPr txBox="1"/>
          <p:nvPr/>
        </p:nvSpPr>
        <p:spPr>
          <a:xfrm>
            <a:off x="1619676" y="385500"/>
            <a:ext cx="35734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实验分析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不同数据量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DAFB48-9B48-4AE2-AD64-412AC1052840}"/>
              </a:ext>
            </a:extLst>
          </p:cNvPr>
          <p:cNvSpPr txBox="1"/>
          <p:nvPr/>
        </p:nvSpPr>
        <p:spPr>
          <a:xfrm>
            <a:off x="0" y="6472500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来自某同学的实验报告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FD9B0C5-FE83-4440-A83C-06C9ADC4E4CA}"/>
              </a:ext>
            </a:extLst>
          </p:cNvPr>
          <p:cNvSpPr txBox="1"/>
          <p:nvPr/>
        </p:nvSpPr>
        <p:spPr>
          <a:xfrm>
            <a:off x="5778048" y="1490333"/>
            <a:ext cx="2438901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00000"/>
                </a:solidFill>
                <a:effectLst/>
                <a:latin typeface="-apple-system"/>
              </a:rPr>
              <a:t>红黑树确保没有一条路径会比其他路径长出两倍。（高度之多为</a:t>
            </a:r>
            <a:r>
              <a:rPr lang="en-US" altLang="zh-CN" b="0" i="0" dirty="0">
                <a:solidFill>
                  <a:srgbClr val="000000"/>
                </a:solidFill>
                <a:effectLst/>
                <a:latin typeface="-apple-system"/>
              </a:rPr>
              <a:t>2lg(n+1)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-apple-system"/>
              </a:rPr>
              <a:t>）</a:t>
            </a:r>
            <a:endParaRPr lang="en-US" altLang="zh-CN" b="0" i="0" dirty="0">
              <a:solidFill>
                <a:srgbClr val="000000"/>
              </a:solidFill>
              <a:effectLst/>
              <a:latin typeface="-apple-system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>
              <a:solidFill>
                <a:srgbClr val="000000"/>
              </a:solidFill>
              <a:latin typeface="-apple-system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基本上符合</a:t>
            </a:r>
            <a:r>
              <a:rPr lang="en-US" altLang="zh-CN" dirty="0"/>
              <a:t>O(</a:t>
            </a:r>
            <a:r>
              <a:rPr lang="en-US" altLang="zh-CN" dirty="0" err="1"/>
              <a:t>lgn</a:t>
            </a:r>
            <a:r>
              <a:rPr lang="en-US" altLang="zh-CN" dirty="0"/>
              <a:t>)</a:t>
            </a:r>
            <a:r>
              <a:rPr lang="zh-CN" altLang="en-US" dirty="0"/>
              <a:t>红黑树能够以</a:t>
            </a:r>
            <a:r>
              <a:rPr lang="en-US" altLang="zh-CN" dirty="0"/>
              <a:t>O(</a:t>
            </a:r>
            <a:r>
              <a:rPr lang="en-US" altLang="zh-CN" dirty="0" err="1"/>
              <a:t>lgn</a:t>
            </a:r>
            <a:r>
              <a:rPr lang="en-US" altLang="zh-CN" dirty="0"/>
              <a:t>)</a:t>
            </a:r>
            <a:r>
              <a:rPr lang="zh-CN" altLang="en-US" dirty="0"/>
              <a:t>的时间复杂度进行搜索、插入、删除操作。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任何不平衡都会在三次旋转之内解决</a:t>
            </a:r>
            <a:r>
              <a:rPr lang="zh-CN" altLang="en-US" b="0" i="0" dirty="0">
                <a:solidFill>
                  <a:srgbClr val="4D4D4D"/>
                </a:solidFill>
                <a:effectLst/>
                <a:latin typeface="-apple-system"/>
              </a:rPr>
              <a:t>。</a:t>
            </a:r>
            <a:endParaRPr lang="en-US" altLang="zh-CN" b="0" i="0" dirty="0">
              <a:solidFill>
                <a:srgbClr val="4D4D4D"/>
              </a:solidFill>
              <a:effectLst/>
              <a:latin typeface="-apple-system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>
              <a:solidFill>
                <a:srgbClr val="4D4D4D"/>
              </a:solidFill>
              <a:latin typeface="-apple-system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4D4D4D"/>
                </a:solidFill>
                <a:latin typeface="-apple-system"/>
              </a:rPr>
              <a:t>插入效率和查找效率的一种权衡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B49AF1A-8B1C-4CE8-A791-6C17EFA87B1B}"/>
              </a:ext>
            </a:extLst>
          </p:cNvPr>
          <p:cNvSpPr txBox="1"/>
          <p:nvPr/>
        </p:nvSpPr>
        <p:spPr>
          <a:xfrm>
            <a:off x="251520" y="5707817"/>
            <a:ext cx="4801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注：图表仅供参考，不一定完全正确或最优。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73C16F2-F78B-4FD7-A573-302D9D4204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49" t="5454" r="11207" b="3637"/>
          <a:stretch/>
        </p:blipFill>
        <p:spPr>
          <a:xfrm>
            <a:off x="284236" y="1816245"/>
            <a:ext cx="5493812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6864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BF71E15-31F5-4B6F-90D9-5C6C0396FBC2}"/>
              </a:ext>
            </a:extLst>
          </p:cNvPr>
          <p:cNvSpPr txBox="1"/>
          <p:nvPr/>
        </p:nvSpPr>
        <p:spPr>
          <a:xfrm>
            <a:off x="1619676" y="385500"/>
            <a:ext cx="39324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实验分析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不同数据结构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E52BB52-207C-4CBB-88DD-5303DCC60A22}"/>
              </a:ext>
            </a:extLst>
          </p:cNvPr>
          <p:cNvSpPr txBox="1"/>
          <p:nvPr/>
        </p:nvSpPr>
        <p:spPr>
          <a:xfrm>
            <a:off x="488597" y="1556792"/>
            <a:ext cx="5570756" cy="29854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/>
              <a:t>二插搜索树</a:t>
            </a:r>
            <a:r>
              <a:rPr lang="en-US" altLang="zh-CN" sz="2800" b="1" dirty="0"/>
              <a:t>vs</a:t>
            </a:r>
            <a:r>
              <a:rPr lang="zh-CN" altLang="en-US" sz="2800" b="1" dirty="0"/>
              <a:t>红黑树</a:t>
            </a:r>
            <a:endParaRPr lang="en-US" altLang="zh-CN" sz="2800" b="1" dirty="0"/>
          </a:p>
          <a:p>
            <a:endParaRPr lang="en-US" altLang="zh-CN" sz="2000" b="1" dirty="0"/>
          </a:p>
          <a:p>
            <a:r>
              <a:rPr lang="zh-CN" altLang="en-US" sz="2000" dirty="0"/>
              <a:t>看数据源和数据量</a:t>
            </a:r>
            <a:endParaRPr lang="en-US" altLang="zh-CN" sz="2000" dirty="0"/>
          </a:p>
          <a:p>
            <a:endParaRPr lang="en-US" altLang="zh-CN" sz="2000" dirty="0"/>
          </a:p>
          <a:p>
            <a:r>
              <a:rPr lang="zh-CN" altLang="en-US" sz="2000" dirty="0"/>
              <a:t>数据量小的话，结构越简单越好，反正树也不高</a:t>
            </a:r>
            <a:endParaRPr lang="en-US" altLang="zh-CN" sz="2000" dirty="0"/>
          </a:p>
          <a:p>
            <a:endParaRPr lang="en-US" altLang="zh-CN" sz="2000" dirty="0"/>
          </a:p>
          <a:p>
            <a:r>
              <a:rPr lang="zh-CN" altLang="en-US" sz="2000" dirty="0"/>
              <a:t>数据量大的话，需要权衡数据源的规律：</a:t>
            </a:r>
            <a:endParaRPr lang="en-US" altLang="zh-CN" sz="2000" dirty="0"/>
          </a:p>
          <a:p>
            <a:r>
              <a:rPr lang="zh-CN" altLang="en-US" sz="2000" dirty="0"/>
              <a:t>二插搜索树→红黑树→</a:t>
            </a:r>
            <a:r>
              <a:rPr lang="en-US" altLang="zh-CN" sz="2000" dirty="0"/>
              <a:t>AVL</a:t>
            </a:r>
            <a:r>
              <a:rPr lang="zh-CN" altLang="en-US" sz="2000" dirty="0"/>
              <a:t>树（平衡二叉树）</a:t>
            </a:r>
            <a:endParaRPr lang="en-US" altLang="zh-CN" sz="2000" dirty="0"/>
          </a:p>
          <a:p>
            <a:r>
              <a:rPr lang="zh-CN" altLang="en-US" sz="2000" dirty="0">
                <a:solidFill>
                  <a:srgbClr val="FF0000"/>
                </a:solidFill>
              </a:rPr>
              <a:t>简单→稳定</a:t>
            </a:r>
          </a:p>
        </p:txBody>
      </p:sp>
    </p:spTree>
    <p:extLst>
      <p:ext uri="{BB962C8B-B14F-4D97-AF65-F5344CB8AC3E}">
        <p14:creationId xmlns:p14="http://schemas.microsoft.com/office/powerpoint/2010/main" val="62299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EC6426F2-47E3-4470-9A5C-6221E0650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3212980"/>
            <a:ext cx="7886700" cy="1325563"/>
          </a:xfrm>
        </p:spPr>
        <p:txBody>
          <a:bodyPr/>
          <a:lstStyle/>
          <a:p>
            <a:r>
              <a:rPr lang="en-US" altLang="zh-CN" dirty="0"/>
              <a:t>IDE</a:t>
            </a:r>
            <a:r>
              <a:rPr lang="zh-CN" altLang="en-US" dirty="0"/>
              <a:t>配置</a:t>
            </a:r>
          </a:p>
        </p:txBody>
      </p:sp>
    </p:spTree>
    <p:extLst>
      <p:ext uri="{BB962C8B-B14F-4D97-AF65-F5344CB8AC3E}">
        <p14:creationId xmlns:p14="http://schemas.microsoft.com/office/powerpoint/2010/main" val="28155518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360DBD9-5DE3-41B1-9234-24CB21E4A41E}"/>
              </a:ext>
            </a:extLst>
          </p:cNvPr>
          <p:cNvSpPr txBox="1"/>
          <p:nvPr/>
        </p:nvSpPr>
        <p:spPr>
          <a:xfrm>
            <a:off x="683568" y="1628800"/>
            <a:ext cx="1229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u="sng" dirty="0"/>
              <a:t>Sample</a:t>
            </a:r>
            <a:endParaRPr lang="zh-CN" altLang="en-US" sz="2400" u="sng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512B3B-6446-47D2-8238-E8AA6D266AA1}"/>
              </a:ext>
            </a:extLst>
          </p:cNvPr>
          <p:cNvSpPr txBox="1"/>
          <p:nvPr/>
        </p:nvSpPr>
        <p:spPr>
          <a:xfrm>
            <a:off x="1619676" y="38550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实例</a:t>
            </a:r>
          </a:p>
        </p:txBody>
      </p:sp>
    </p:spTree>
    <p:extLst>
      <p:ext uri="{BB962C8B-B14F-4D97-AF65-F5344CB8AC3E}">
        <p14:creationId xmlns:p14="http://schemas.microsoft.com/office/powerpoint/2010/main" val="9928898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D3E8100A-53FA-43F7-A3FB-CDDFB94A6645}"/>
              </a:ext>
            </a:extLst>
          </p:cNvPr>
          <p:cNvSpPr txBox="1"/>
          <p:nvPr/>
        </p:nvSpPr>
        <p:spPr>
          <a:xfrm>
            <a:off x="791580" y="2204864"/>
            <a:ext cx="756084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https://code.visualstudio.com/docs/editor/debugging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https://blog.csdn.net/weixin_43687811/article/details/122744673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2B14937-4FCD-4D34-98C5-5B25CD8D0469}"/>
              </a:ext>
            </a:extLst>
          </p:cNvPr>
          <p:cNvSpPr txBox="1"/>
          <p:nvPr/>
        </p:nvSpPr>
        <p:spPr>
          <a:xfrm>
            <a:off x="1619676" y="38550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67898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6" y="33265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提问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DCA5ECD-AAA8-4BEA-B3B7-63FB2D5D6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88840"/>
            <a:ext cx="60960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9512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C097DCB-198B-40F0-8FA3-242415D80AA8}"/>
              </a:ext>
            </a:extLst>
          </p:cNvPr>
          <p:cNvSpPr txBox="1"/>
          <p:nvPr/>
        </p:nvSpPr>
        <p:spPr>
          <a:xfrm>
            <a:off x="179512" y="1517883"/>
            <a:ext cx="7884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清晰明了，语义明确</a:t>
            </a:r>
            <a:endParaRPr lang="en-US" altLang="zh-CN" sz="2400" b="1" dirty="0"/>
          </a:p>
          <a:p>
            <a:endParaRPr lang="en-US" altLang="zh-CN" sz="2400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5CDD511-4B2D-4CEC-AC3F-4DB721AFA7BC}"/>
              </a:ext>
            </a:extLst>
          </p:cNvPr>
          <p:cNvSpPr txBox="1"/>
          <p:nvPr/>
        </p:nvSpPr>
        <p:spPr>
          <a:xfrm>
            <a:off x="1619676" y="38550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图表问题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1AE1274-F639-4D52-ABBC-1B0645A012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1988840"/>
            <a:ext cx="6156095" cy="4732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1405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E5CDD511-4B2D-4CEC-AC3F-4DB721AFA7BC}"/>
              </a:ext>
            </a:extLst>
          </p:cNvPr>
          <p:cNvSpPr txBox="1"/>
          <p:nvPr/>
        </p:nvSpPr>
        <p:spPr>
          <a:xfrm>
            <a:off x="1619676" y="38550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图表问题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CA1833-798C-4F7F-9245-3C277BE72198}"/>
              </a:ext>
            </a:extLst>
          </p:cNvPr>
          <p:cNvSpPr txBox="1"/>
          <p:nvPr/>
        </p:nvSpPr>
        <p:spPr>
          <a:xfrm>
            <a:off x="107504" y="1517883"/>
            <a:ext cx="71287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基本格式，居中（多栏居中），表中内容居中（左右上下居中），表题图题。</a:t>
            </a:r>
            <a:endParaRPr lang="en-US" altLang="zh-CN" sz="2400" b="1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DAC8A0F-F3F9-4E30-BD76-8F4994A034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25401"/>
            <a:ext cx="9144000" cy="373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3078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EC6426F2-47E3-4470-9A5C-6221E0650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3212980"/>
            <a:ext cx="7886700" cy="1325563"/>
          </a:xfrm>
        </p:spPr>
        <p:txBody>
          <a:bodyPr/>
          <a:lstStyle/>
          <a:p>
            <a:r>
              <a:rPr lang="zh-CN" altLang="en-US" dirty="0"/>
              <a:t>本次实验</a:t>
            </a:r>
          </a:p>
        </p:txBody>
      </p:sp>
    </p:spTree>
    <p:extLst>
      <p:ext uri="{BB962C8B-B14F-4D97-AF65-F5344CB8AC3E}">
        <p14:creationId xmlns:p14="http://schemas.microsoft.com/office/powerpoint/2010/main" val="14978587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红黑树（</a:t>
            </a:r>
            <a:r>
              <a:rPr lang="en-US" altLang="zh-CN" dirty="0">
                <a:solidFill>
                  <a:prstClr val="white"/>
                </a:solidFill>
              </a:rPr>
              <a:t>Red-black tree</a:t>
            </a:r>
            <a:r>
              <a:rPr lang="zh-CN" altLang="en-US" dirty="0">
                <a:solidFill>
                  <a:prstClr val="white"/>
                </a:solidFill>
              </a:rPr>
              <a:t>）</a:t>
            </a:r>
          </a:p>
        </p:txBody>
      </p:sp>
      <p:sp>
        <p:nvSpPr>
          <p:cNvPr id="5" name="文本占位符 28674"/>
          <p:cNvSpPr txBox="1"/>
          <p:nvPr/>
        </p:nvSpPr>
        <p:spPr>
          <a:xfrm>
            <a:off x="625475" y="1898749"/>
            <a:ext cx="8121650" cy="3174802"/>
          </a:xfrm>
        </p:spPr>
        <p:txBody>
          <a:bodyPr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一棵红黑树是满足下面红黑性质的二叉搜索树：</a:t>
            </a:r>
            <a:endParaRPr lang="en-US" altLang="zh-CN" dirty="0">
              <a:solidFill>
                <a:prstClr val="black"/>
              </a:solidFill>
              <a:latin typeface="Franklin Gothic Book"/>
              <a:ea typeface="黑体"/>
            </a:endParaRP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各个结点或者是红色，或者是黑色的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根结点是黑色的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每个叶结点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(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</a:rPr>
              <a:t>NIL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)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是黑色的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如果一个结点是红色，则它的两个子结点都是黑色的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对于每个结点，从该结点到其所有后代叶结点的简单路径上，均包含相同数目的黑色结点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4034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4" name="椭圆 133123"/>
          <p:cNvSpPr/>
          <p:nvPr/>
        </p:nvSpPr>
        <p:spPr>
          <a:xfrm>
            <a:off x="2276298" y="2171700"/>
            <a:ext cx="342900" cy="3429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</a:rPr>
              <a:t>B</a:t>
            </a:r>
          </a:p>
        </p:txBody>
      </p:sp>
      <p:sp>
        <p:nvSpPr>
          <p:cNvPr id="133125" name="椭圆 133124"/>
          <p:cNvSpPr/>
          <p:nvPr/>
        </p:nvSpPr>
        <p:spPr>
          <a:xfrm>
            <a:off x="1304748" y="3086100"/>
            <a:ext cx="342900" cy="3429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</a:rPr>
              <a:t>A</a:t>
            </a:r>
          </a:p>
        </p:txBody>
      </p:sp>
      <p:sp>
        <p:nvSpPr>
          <p:cNvPr id="133126" name="等腰三角形 133125"/>
          <p:cNvSpPr/>
          <p:nvPr/>
        </p:nvSpPr>
        <p:spPr>
          <a:xfrm>
            <a:off x="218898" y="4114800"/>
            <a:ext cx="857250" cy="1028700"/>
          </a:xfrm>
          <a:prstGeom prst="triangle">
            <a:avLst>
              <a:gd name="adj" fmla="val 50000"/>
            </a:avLst>
          </a:prstGeom>
          <a:solidFill>
            <a:srgbClr val="FFCCCC"/>
          </a:solidFill>
          <a:ln w="9525" cap="flat" cmpd="sng">
            <a:solidFill>
              <a:srgbClr val="FFCC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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33127" name="等腰三角形 133126"/>
          <p:cNvSpPr/>
          <p:nvPr/>
        </p:nvSpPr>
        <p:spPr>
          <a:xfrm>
            <a:off x="2104848" y="4114800"/>
            <a:ext cx="857250" cy="1028700"/>
          </a:xfrm>
          <a:prstGeom prst="triangle">
            <a:avLst>
              <a:gd name="adj" fmla="val 50000"/>
            </a:avLst>
          </a:prstGeom>
          <a:solidFill>
            <a:srgbClr val="FFCCCC"/>
          </a:solidFill>
          <a:ln w="9525" cap="flat" cmpd="sng">
            <a:solidFill>
              <a:srgbClr val="FFCC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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33128" name="等腰三角形 133127"/>
          <p:cNvSpPr/>
          <p:nvPr/>
        </p:nvSpPr>
        <p:spPr>
          <a:xfrm>
            <a:off x="3247848" y="3028950"/>
            <a:ext cx="857250" cy="1028700"/>
          </a:xfrm>
          <a:prstGeom prst="triangle">
            <a:avLst>
              <a:gd name="adj" fmla="val 50000"/>
            </a:avLst>
          </a:prstGeom>
          <a:solidFill>
            <a:srgbClr val="FFCCCC"/>
          </a:solidFill>
          <a:ln w="9525" cap="flat" cmpd="sng">
            <a:solidFill>
              <a:srgbClr val="FFCC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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33129" name="直接连接符 133128"/>
          <p:cNvSpPr/>
          <p:nvPr/>
        </p:nvSpPr>
        <p:spPr>
          <a:xfrm flipH="1">
            <a:off x="1533348" y="2457450"/>
            <a:ext cx="800100" cy="6286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130" name="直接连接符 133129"/>
          <p:cNvSpPr/>
          <p:nvPr/>
        </p:nvSpPr>
        <p:spPr>
          <a:xfrm>
            <a:off x="2562048" y="2457450"/>
            <a:ext cx="1143000" cy="6286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131" name="直接连接符 133130"/>
          <p:cNvSpPr/>
          <p:nvPr/>
        </p:nvSpPr>
        <p:spPr>
          <a:xfrm flipH="1">
            <a:off x="676098" y="3371850"/>
            <a:ext cx="685800" cy="7429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132" name="直接连接符 133131"/>
          <p:cNvSpPr/>
          <p:nvPr/>
        </p:nvSpPr>
        <p:spPr>
          <a:xfrm>
            <a:off x="1590498" y="3371850"/>
            <a:ext cx="914400" cy="7429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134" name="文本框 133133"/>
          <p:cNvSpPr txBox="1"/>
          <p:nvPr/>
        </p:nvSpPr>
        <p:spPr>
          <a:xfrm>
            <a:off x="3943064" y="1615616"/>
            <a:ext cx="1377287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</a:rPr>
              <a:t>向右旋转</a:t>
            </a:r>
          </a:p>
        </p:txBody>
      </p:sp>
      <p:sp>
        <p:nvSpPr>
          <p:cNvPr id="133135" name="直接连接符 133134"/>
          <p:cNvSpPr/>
          <p:nvPr/>
        </p:nvSpPr>
        <p:spPr>
          <a:xfrm flipV="1">
            <a:off x="2619198" y="2057400"/>
            <a:ext cx="342900" cy="228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旋转（向左旋转 </a:t>
            </a:r>
            <a:r>
              <a:rPr lang="en-US" altLang="zh-CN" dirty="0">
                <a:solidFill>
                  <a:prstClr val="white"/>
                </a:solidFill>
              </a:rPr>
              <a:t>&amp; </a:t>
            </a:r>
            <a:r>
              <a:rPr lang="zh-CN" altLang="en-US" dirty="0">
                <a:solidFill>
                  <a:prstClr val="white"/>
                </a:solidFill>
              </a:rPr>
              <a:t>向右旋转）</a:t>
            </a:r>
          </a:p>
        </p:txBody>
      </p:sp>
      <p:sp>
        <p:nvSpPr>
          <p:cNvPr id="15" name="椭圆 14"/>
          <p:cNvSpPr/>
          <p:nvPr/>
        </p:nvSpPr>
        <p:spPr>
          <a:xfrm>
            <a:off x="6080553" y="2171700"/>
            <a:ext cx="342900" cy="3429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</a:rPr>
              <a:t>A</a:t>
            </a:r>
          </a:p>
        </p:txBody>
      </p:sp>
      <p:sp>
        <p:nvSpPr>
          <p:cNvPr id="16" name="椭圆 15"/>
          <p:cNvSpPr/>
          <p:nvPr/>
        </p:nvSpPr>
        <p:spPr>
          <a:xfrm>
            <a:off x="7337853" y="3086100"/>
            <a:ext cx="342900" cy="3429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</a:rPr>
              <a:t>B</a:t>
            </a:r>
          </a:p>
        </p:txBody>
      </p:sp>
      <p:sp>
        <p:nvSpPr>
          <p:cNvPr id="17" name="等腰三角形 16"/>
          <p:cNvSpPr/>
          <p:nvPr/>
        </p:nvSpPr>
        <p:spPr>
          <a:xfrm>
            <a:off x="6252003" y="4114800"/>
            <a:ext cx="857250" cy="1028700"/>
          </a:xfrm>
          <a:prstGeom prst="triangle">
            <a:avLst>
              <a:gd name="adj" fmla="val 50000"/>
            </a:avLst>
          </a:prstGeom>
          <a:solidFill>
            <a:srgbClr val="FFCCCC"/>
          </a:solidFill>
          <a:ln w="9525" cap="flat" cmpd="sng">
            <a:solidFill>
              <a:srgbClr val="FFCC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</a:t>
            </a:r>
          </a:p>
        </p:txBody>
      </p:sp>
      <p:sp>
        <p:nvSpPr>
          <p:cNvPr id="18" name="等腰三角形 17"/>
          <p:cNvSpPr/>
          <p:nvPr/>
        </p:nvSpPr>
        <p:spPr>
          <a:xfrm>
            <a:off x="8137953" y="4114800"/>
            <a:ext cx="857250" cy="1028700"/>
          </a:xfrm>
          <a:prstGeom prst="triangle">
            <a:avLst>
              <a:gd name="adj" fmla="val 50000"/>
            </a:avLst>
          </a:prstGeom>
          <a:solidFill>
            <a:srgbClr val="FFCCCC"/>
          </a:solidFill>
          <a:ln w="9525" cap="flat" cmpd="sng">
            <a:solidFill>
              <a:srgbClr val="FFCC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</a:t>
            </a:r>
            <a:endParaRPr lang="en-US" altLang="zh-CN" sz="1050">
              <a:solidFill>
                <a:prstClr val="black"/>
              </a:solidFill>
              <a:latin typeface="Times New Roman" panose="02020603050405020304" pitchFamily="18" charset="0"/>
              <a:ea typeface="黑体"/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4880403" y="3086100"/>
            <a:ext cx="857250" cy="1028700"/>
          </a:xfrm>
          <a:prstGeom prst="triangle">
            <a:avLst>
              <a:gd name="adj" fmla="val 50000"/>
            </a:avLst>
          </a:prstGeom>
          <a:solidFill>
            <a:srgbClr val="FFCCCC"/>
          </a:solidFill>
          <a:ln w="9525" cap="flat" cmpd="sng">
            <a:solidFill>
              <a:srgbClr val="FFCC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5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sym typeface="Symbol" panose="05050102010706020507" pitchFamily="18" charset="2"/>
              </a:rPr>
              <a:t></a:t>
            </a:r>
          </a:p>
        </p:txBody>
      </p:sp>
      <p:sp>
        <p:nvSpPr>
          <p:cNvPr id="20" name="直接连接符 19"/>
          <p:cNvSpPr/>
          <p:nvPr/>
        </p:nvSpPr>
        <p:spPr>
          <a:xfrm flipH="1">
            <a:off x="5337603" y="2457450"/>
            <a:ext cx="800100" cy="6286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" name="直接连接符 20"/>
          <p:cNvSpPr/>
          <p:nvPr/>
        </p:nvSpPr>
        <p:spPr>
          <a:xfrm>
            <a:off x="6366303" y="2457450"/>
            <a:ext cx="1143000" cy="6286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" name="直接连接符 21"/>
          <p:cNvSpPr/>
          <p:nvPr/>
        </p:nvSpPr>
        <p:spPr>
          <a:xfrm flipH="1">
            <a:off x="6709203" y="3371850"/>
            <a:ext cx="685800" cy="7429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" name="直接连接符 22"/>
          <p:cNvSpPr/>
          <p:nvPr/>
        </p:nvSpPr>
        <p:spPr>
          <a:xfrm>
            <a:off x="7623603" y="3371850"/>
            <a:ext cx="914400" cy="7429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" name="文本框 24"/>
          <p:cNvSpPr txBox="1"/>
          <p:nvPr/>
        </p:nvSpPr>
        <p:spPr>
          <a:xfrm>
            <a:off x="3968519" y="2524310"/>
            <a:ext cx="1375903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</a:rPr>
              <a:t>向左旋转</a:t>
            </a:r>
          </a:p>
        </p:txBody>
      </p:sp>
      <p:sp>
        <p:nvSpPr>
          <p:cNvPr id="26" name="直接连接符 25"/>
          <p:cNvSpPr/>
          <p:nvPr/>
        </p:nvSpPr>
        <p:spPr>
          <a:xfrm flipV="1">
            <a:off x="6423453" y="2057400"/>
            <a:ext cx="342900" cy="228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" name="箭头: 右 1"/>
          <p:cNvSpPr/>
          <p:nvPr/>
        </p:nvSpPr>
        <p:spPr>
          <a:xfrm>
            <a:off x="4105098" y="1949636"/>
            <a:ext cx="1142996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white"/>
              </a:solidFill>
              <a:latin typeface="Franklin Gothic Book"/>
              <a:ea typeface="黑体"/>
            </a:endParaRPr>
          </a:p>
        </p:txBody>
      </p:sp>
      <p:sp>
        <p:nvSpPr>
          <p:cNvPr id="28" name="箭头: 右 27"/>
          <p:cNvSpPr/>
          <p:nvPr/>
        </p:nvSpPr>
        <p:spPr>
          <a:xfrm rot="10800000">
            <a:off x="4084972" y="2291822"/>
            <a:ext cx="1142996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white"/>
              </a:solidFill>
              <a:latin typeface="Franklin Gothic Book"/>
              <a:ea typeface="黑体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8" name="对象 134147"/>
          <p:cNvGraphicFramePr/>
          <p:nvPr/>
        </p:nvGraphicFramePr>
        <p:xfrm>
          <a:off x="1424441" y="2743201"/>
          <a:ext cx="2466975" cy="4024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r:id="rId3" imgW="1243330" imgH="203200" progId="Equation.3">
                  <p:embed/>
                </p:oleObj>
              </mc:Choice>
              <mc:Fallback>
                <p:oleObj r:id="rId3" imgW="1243330" imgH="203200" progId="Equation.3">
                  <p:embed/>
                  <p:pic>
                    <p:nvPicPr>
                      <p:cNvPr id="134148" name="对象 13414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24441" y="2743201"/>
                        <a:ext cx="2466975" cy="40243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旋转</a:t>
            </a:r>
          </a:p>
        </p:txBody>
      </p:sp>
      <p:sp>
        <p:nvSpPr>
          <p:cNvPr id="8" name="文本占位符 28674"/>
          <p:cNvSpPr txBox="1"/>
          <p:nvPr/>
        </p:nvSpPr>
        <p:spPr>
          <a:xfrm>
            <a:off x="625475" y="1898749"/>
            <a:ext cx="8121650" cy="3174802"/>
          </a:xfrm>
        </p:spPr>
        <p:txBody>
          <a:bodyPr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维护平衡树的基本操作。</a:t>
            </a:r>
            <a:endParaRPr lang="en-US" altLang="zh-CN" dirty="0">
              <a:solidFill>
                <a:prstClr val="black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使所有键仍按中序排列。</a:t>
            </a:r>
            <a:endParaRPr lang="en-US" altLang="zh-CN" dirty="0">
              <a:solidFill>
                <a:prstClr val="black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</a:pPr>
            <a:endParaRPr lang="en-US" altLang="zh-CN" dirty="0">
              <a:solidFill>
                <a:prstClr val="black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  <a:buNone/>
            </a:pP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   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满足</a:t>
            </a:r>
            <a:endParaRPr lang="en-US" altLang="zh-CN" dirty="0">
              <a:solidFill>
                <a:prstClr val="black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  <a:buNone/>
            </a:pP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          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</a:rPr>
              <a:t>a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</a:rPr>
              <a:t> 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 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A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 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b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 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B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 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c</a:t>
            </a:r>
            <a:endParaRPr lang="en-US" altLang="zh-CN" i="1" dirty="0">
              <a:solidFill>
                <a:srgbClr val="008C87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</a:pP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Depth(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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)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降低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1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.</a:t>
            </a:r>
          </a:p>
          <a:p>
            <a:pPr fontAlgn="auto">
              <a:spcAft>
                <a:spcPts val="0"/>
              </a:spcAft>
            </a:pP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Depth(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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)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维持不变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.</a:t>
            </a:r>
          </a:p>
          <a:p>
            <a:pPr fontAlgn="auto">
              <a:spcAft>
                <a:spcPts val="0"/>
              </a:spcAft>
            </a:pP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Depth(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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)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增加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1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.</a:t>
            </a:r>
          </a:p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旋转的时间开销是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O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(1)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. </a:t>
            </a:r>
          </a:p>
        </p:txBody>
      </p:sp>
      <p:sp>
        <p:nvSpPr>
          <p:cNvPr id="5" name="文本占位符 177154"/>
          <p:cNvSpPr txBox="1"/>
          <p:nvPr/>
        </p:nvSpPr>
        <p:spPr>
          <a:xfrm>
            <a:off x="4686301" y="1726445"/>
            <a:ext cx="3832225" cy="3886200"/>
          </a:xfrm>
        </p:spPr>
        <p:txBody>
          <a:bodyPr>
            <a:normAutofit fontScale="92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 fontAlgn="auto">
              <a:spcAft>
                <a:spcPts val="0"/>
              </a:spcAft>
              <a:buNone/>
            </a:pPr>
            <a:r>
              <a:rPr lang="en-US" altLang="zh-CN" sz="1800" dirty="0">
                <a:solidFill>
                  <a:srgbClr val="CE0000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Left-Rotate</a:t>
            </a:r>
            <a:r>
              <a:rPr lang="en-US" altLang="zh-CN" sz="18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(</a:t>
            </a:r>
            <a:r>
              <a:rPr lang="en-US" altLang="zh-CN" sz="18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T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, </a:t>
            </a:r>
            <a:r>
              <a:rPr lang="en-US" altLang="zh-CN" sz="18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x</a:t>
            </a:r>
            <a:r>
              <a:rPr lang="en-US" altLang="zh-CN" sz="18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)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8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y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</a:rPr>
              <a:t> 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= </a:t>
            </a:r>
            <a:r>
              <a:rPr lang="en-US" altLang="zh-CN" sz="1800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x.</a:t>
            </a: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right</a:t>
            </a:r>
            <a:endParaRPr lang="en-US" altLang="zh-CN" sz="1800" dirty="0">
              <a:solidFill>
                <a:srgbClr val="008C87"/>
              </a:solidFill>
              <a:latin typeface="Times New Roman" panose="02020603050405020304" pitchFamily="18" charset="0"/>
              <a:ea typeface="黑体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x.right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= </a:t>
            </a:r>
            <a:r>
              <a:rPr lang="en-US" altLang="zh-CN" sz="1800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y.</a:t>
            </a: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left</a:t>
            </a:r>
            <a:endParaRPr lang="en-US" altLang="zh-CN" sz="1800" dirty="0">
              <a:solidFill>
                <a:srgbClr val="008C87"/>
              </a:solidFill>
              <a:latin typeface="Times New Roman" panose="02020603050405020304" pitchFamily="18" charset="0"/>
              <a:ea typeface="黑体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800" b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if</a:t>
            </a:r>
            <a:r>
              <a:rPr lang="en-US" altLang="zh-CN" sz="18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y.left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 NIL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8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   </a:t>
            </a: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y.left</a:t>
            </a:r>
            <a:r>
              <a:rPr lang="en-US" altLang="zh-CN" sz="1800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.p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= </a:t>
            </a:r>
            <a:r>
              <a:rPr lang="en-US" altLang="zh-CN" sz="18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y.p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= </a:t>
            </a:r>
            <a:r>
              <a:rPr lang="en-US" altLang="zh-CN" sz="1800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x.</a:t>
            </a: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p</a:t>
            </a:r>
            <a:endParaRPr lang="en-US" altLang="zh-CN" sz="1800" dirty="0">
              <a:solidFill>
                <a:srgbClr val="008C87"/>
              </a:solidFill>
              <a:latin typeface="Times New Roman" panose="02020603050405020304" pitchFamily="18" charset="0"/>
              <a:ea typeface="黑体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800" b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if</a:t>
            </a:r>
            <a:r>
              <a:rPr lang="en-US" altLang="zh-CN" sz="18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sz="1800" dirty="0" err="1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.</a:t>
            </a: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p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= NIL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8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   </a:t>
            </a:r>
            <a:r>
              <a:rPr lang="en-US" altLang="zh-CN" sz="1800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T.root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= </a:t>
            </a:r>
            <a:r>
              <a:rPr lang="en-US" altLang="zh-CN" sz="18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800" b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else if</a:t>
            </a:r>
            <a:r>
              <a:rPr lang="en-US" altLang="zh-CN" sz="18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18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== </a:t>
            </a: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x.p.left</a:t>
            </a:r>
            <a:endParaRPr lang="en-US" altLang="zh-CN" sz="1800" dirty="0">
              <a:solidFill>
                <a:srgbClr val="008C87"/>
              </a:solidFill>
              <a:latin typeface="Times New Roman" panose="02020603050405020304" pitchFamily="18" charset="0"/>
              <a:ea typeface="黑体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8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   </a:t>
            </a: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x.p.left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= </a:t>
            </a:r>
            <a:r>
              <a:rPr lang="en-US" altLang="zh-CN" sz="18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800" b="1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else</a:t>
            </a:r>
            <a:r>
              <a:rPr lang="en-US" altLang="zh-CN" sz="1800" dirty="0">
                <a:solidFill>
                  <a:prstClr val="black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x.p.right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= </a:t>
            </a:r>
            <a:r>
              <a:rPr lang="en-US" altLang="zh-CN" sz="18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y.left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= </a:t>
            </a:r>
            <a:r>
              <a:rPr lang="en-US" altLang="zh-CN" sz="18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</a:pPr>
            <a:r>
              <a:rPr lang="en-US" altLang="zh-CN" sz="1800" i="1" dirty="0" err="1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x.p</a:t>
            </a:r>
            <a:r>
              <a:rPr lang="en-US" altLang="zh-CN" sz="1800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 = </a:t>
            </a:r>
            <a:r>
              <a:rPr lang="en-US" altLang="zh-CN" sz="1800" i="1" dirty="0">
                <a:solidFill>
                  <a:srgbClr val="008C87"/>
                </a:solidFill>
                <a:latin typeface="Times New Roman" panose="02020603050405020304" pitchFamily="18" charset="0"/>
                <a:ea typeface="黑体"/>
                <a:cs typeface="Times New Roman" panose="02020603050405020304" pitchFamily="18" charset="0"/>
                <a:sym typeface="Symbol" panose="05050102010706020507" pitchFamily="18" charset="2"/>
              </a:rPr>
              <a:t>y</a:t>
            </a:r>
            <a:endParaRPr lang="en-US" altLang="zh-CN" sz="1800" i="1" dirty="0">
              <a:solidFill>
                <a:srgbClr val="008C87"/>
              </a:solidFill>
              <a:latin typeface="Times New Roman" panose="02020603050405020304" pitchFamily="18" charset="0"/>
              <a:ea typeface="黑体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</a:rPr>
              <a:t>红黑树的插入操作</a:t>
            </a:r>
          </a:p>
        </p:txBody>
      </p:sp>
      <p:sp>
        <p:nvSpPr>
          <p:cNvPr id="5" name="文本占位符 28674"/>
          <p:cNvSpPr txBox="1"/>
          <p:nvPr/>
        </p:nvSpPr>
        <p:spPr>
          <a:xfrm>
            <a:off x="625475" y="1898749"/>
            <a:ext cx="8121650" cy="3174802"/>
          </a:xfrm>
        </p:spPr>
        <p:txBody>
          <a:bodyPr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将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</a:rPr>
              <a:t>z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插入到树中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将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</a:rPr>
              <a:t>z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的颜色标记为红色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  <a:p>
            <a:pPr fontAlgn="auto">
              <a:spcAft>
                <a:spcPts val="0"/>
              </a:spcAft>
            </a:pPr>
            <a:endParaRPr lang="en-US" altLang="zh-CN" dirty="0">
              <a:solidFill>
                <a:prstClr val="black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红黑属性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1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仍然满足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红黑属性 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2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仍然满足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.</a:t>
            </a:r>
          </a:p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红黑属性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3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仍然满足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(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插入的节点以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</a:rPr>
              <a:t>NIL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为其子结点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).</a:t>
            </a:r>
          </a:p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srgbClr val="FF0000"/>
                </a:solidFill>
                <a:latin typeface="Franklin Gothic Book"/>
                <a:ea typeface="黑体"/>
              </a:rPr>
              <a:t>红黑属性 </a:t>
            </a:r>
            <a:r>
              <a:rPr lang="en-US" altLang="zh-CN" dirty="0">
                <a:solidFill>
                  <a:srgbClr val="FF0000"/>
                </a:solidFill>
                <a:latin typeface="Franklin Gothic Book"/>
                <a:ea typeface="黑体"/>
              </a:rPr>
              <a:t>4 </a:t>
            </a:r>
            <a:r>
              <a:rPr lang="zh-CN" altLang="en-US" dirty="0">
                <a:solidFill>
                  <a:srgbClr val="FF0000"/>
                </a:solidFill>
                <a:latin typeface="Franklin Gothic Book"/>
                <a:ea typeface="黑体"/>
              </a:rPr>
              <a:t>可能会被破坏 （可能存在父子红色结点现象）</a:t>
            </a:r>
            <a:endParaRPr lang="en-US" altLang="zh-CN" dirty="0">
              <a:solidFill>
                <a:srgbClr val="FF0000"/>
              </a:solidFill>
              <a:latin typeface="Franklin Gothic Book"/>
              <a:ea typeface="黑体"/>
            </a:endParaRPr>
          </a:p>
          <a:p>
            <a:pPr fontAlgn="auto">
              <a:spcAft>
                <a:spcPts val="0"/>
              </a:spcAft>
            </a:pP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红黑属性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5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仍然满足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(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</a:rPr>
              <a:t>z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替换一个黑色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</a:rPr>
              <a:t>NIL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，且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en-US" altLang="zh-CN" i="1" dirty="0">
                <a:solidFill>
                  <a:srgbClr val="008C87"/>
                </a:solidFill>
                <a:latin typeface="Franklin Gothic Book"/>
                <a:ea typeface="黑体"/>
              </a:rPr>
              <a:t>z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具有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en-US" altLang="zh-CN" dirty="0">
                <a:solidFill>
                  <a:srgbClr val="008C87"/>
                </a:solidFill>
                <a:latin typeface="Franklin Gothic Book"/>
                <a:ea typeface="黑体"/>
              </a:rPr>
              <a:t>NIL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Franklin Gothic Book"/>
                <a:ea typeface="黑体"/>
              </a:rPr>
              <a:t>子结点</a:t>
            </a:r>
            <a:r>
              <a:rPr lang="en-US" altLang="zh-CN" dirty="0">
                <a:solidFill>
                  <a:prstClr val="black"/>
                </a:solidFill>
                <a:latin typeface="Franklin Gothic Book"/>
                <a:ea typeface="黑体"/>
              </a:rPr>
              <a:t>).</a:t>
            </a:r>
          </a:p>
          <a:p>
            <a:pPr fontAlgn="auto">
              <a:spcAft>
                <a:spcPts val="0"/>
              </a:spcAft>
            </a:pPr>
            <a:endParaRPr lang="en-US" altLang="zh-CN" dirty="0">
              <a:solidFill>
                <a:prstClr val="black"/>
              </a:solidFill>
              <a:latin typeface="Franklin Gothic Book"/>
              <a:ea typeface="黑体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12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E36C09"/>
      </a:accent2>
      <a:accent3>
        <a:srgbClr val="586D2C"/>
      </a:accent3>
      <a:accent4>
        <a:srgbClr val="938953"/>
      </a:accent4>
      <a:accent5>
        <a:srgbClr val="518685"/>
      </a:accent5>
      <a:accent6>
        <a:srgbClr val="CC9900"/>
      </a:accent6>
      <a:hlink>
        <a:srgbClr val="0000FF"/>
      </a:hlink>
      <a:folHlink>
        <a:srgbClr val="800080"/>
      </a:folHlink>
    </a:clrScheme>
    <a:fontScheme name="自定义 1">
      <a:majorFont>
        <a:latin typeface="Franklin Gothic Medium"/>
        <a:ea typeface="微软雅黑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3747</TotalTime>
  <Words>1339</Words>
  <Application>Microsoft Office PowerPoint</Application>
  <PresentationFormat>全屏显示(4:3)</PresentationFormat>
  <Paragraphs>266</Paragraphs>
  <Slides>26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-apple-system</vt:lpstr>
      <vt:lpstr>Meiryo UI</vt:lpstr>
      <vt:lpstr>等线</vt:lpstr>
      <vt:lpstr>黑体</vt:lpstr>
      <vt:lpstr>微软雅黑</vt:lpstr>
      <vt:lpstr>Arial</vt:lpstr>
      <vt:lpstr>Franklin Gothic Book</vt:lpstr>
      <vt:lpstr>Franklin Gothic Medium</vt:lpstr>
      <vt:lpstr>Times New Roman</vt:lpstr>
      <vt:lpstr>默认设计模板</vt:lpstr>
      <vt:lpstr>自定义设计方案</vt:lpstr>
      <vt:lpstr>2_Office 主题</vt:lpstr>
      <vt:lpstr>Equation.3</vt:lpstr>
      <vt:lpstr>PowerPoint 演示文稿</vt:lpstr>
      <vt:lpstr>PowerPoint 演示文稿</vt:lpstr>
      <vt:lpstr>PowerPoint 演示文稿</vt:lpstr>
      <vt:lpstr>PowerPoint 演示文稿</vt:lpstr>
      <vt:lpstr>本次实验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IDE配置</vt:lpstr>
      <vt:lpstr>PowerPoint 演示文稿</vt:lpstr>
      <vt:lpstr>PowerPoint 演示文稿</vt:lpstr>
      <vt:lpstr>PowerPoint 演示文稿</vt:lpstr>
    </vt:vector>
  </TitlesOfParts>
  <Company>ECNU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Zhang Jin</dc:creator>
  <cp:lastModifiedBy>空</cp:lastModifiedBy>
  <cp:revision>320</cp:revision>
  <dcterms:created xsi:type="dcterms:W3CDTF">2011-05-26T04:58:14Z</dcterms:created>
  <dcterms:modified xsi:type="dcterms:W3CDTF">2023-05-11T11:34:50Z</dcterms:modified>
</cp:coreProperties>
</file>