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30"/>
  </p:notesMasterIdLst>
  <p:sldIdLst>
    <p:sldId id="256" r:id="rId4"/>
    <p:sldId id="2658" r:id="rId5"/>
    <p:sldId id="2780" r:id="rId6"/>
    <p:sldId id="2781" r:id="rId7"/>
    <p:sldId id="2782" r:id="rId8"/>
    <p:sldId id="2437" r:id="rId9"/>
    <p:sldId id="2370" r:id="rId10"/>
    <p:sldId id="2372" r:id="rId11"/>
    <p:sldId id="2382" r:id="rId12"/>
    <p:sldId id="2385" r:id="rId13"/>
    <p:sldId id="2386" r:id="rId14"/>
    <p:sldId id="2387" r:id="rId15"/>
    <p:sldId id="2388" r:id="rId16"/>
    <p:sldId id="2389" r:id="rId17"/>
    <p:sldId id="2390" r:id="rId18"/>
    <p:sldId id="2391" r:id="rId19"/>
    <p:sldId id="2392" r:id="rId20"/>
    <p:sldId id="2431" r:id="rId21"/>
    <p:sldId id="2657" r:id="rId22"/>
    <p:sldId id="2783" r:id="rId23"/>
    <p:sldId id="2772" r:id="rId24"/>
    <p:sldId id="2773" r:id="rId25"/>
    <p:sldId id="2655" r:id="rId26"/>
    <p:sldId id="2785" r:id="rId27"/>
    <p:sldId id="2784" r:id="rId28"/>
    <p:sldId id="26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541"/>
            <a:ext cx="9144000" cy="417454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33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81006"/>
            <a:ext cx="9144000" cy="41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20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10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0" name="矩形 59"/>
          <p:cNvSpPr/>
          <p:nvPr userDrawn="1"/>
        </p:nvSpPr>
        <p:spPr>
          <a:xfrm>
            <a:off x="0" y="6519333"/>
            <a:ext cx="9144000" cy="338667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9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76126" y="939800"/>
            <a:ext cx="8309214" cy="50038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3429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6858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287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716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 userDrawn="1"/>
        </p:nvSpPr>
        <p:spPr>
          <a:xfrm>
            <a:off x="900016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01440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1498592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2097168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6" y="6333847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6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组合 81"/>
          <p:cNvGrpSpPr/>
          <p:nvPr userDrawn="1"/>
        </p:nvGrpSpPr>
        <p:grpSpPr>
          <a:xfrm>
            <a:off x="958634" y="6237104"/>
            <a:ext cx="386643" cy="435233"/>
            <a:chOff x="2641350" y="673269"/>
            <a:chExt cx="953677" cy="1079198"/>
          </a:xfrm>
        </p:grpSpPr>
        <p:sp>
          <p:nvSpPr>
            <p:cNvPr id="83" name="矩形 82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22071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87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79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6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1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0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6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5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0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3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88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4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0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1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900017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/>
        </p:nvSpPr>
        <p:spPr>
          <a:xfrm>
            <a:off x="301440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/>
        </p:nvSpPr>
        <p:spPr>
          <a:xfrm>
            <a:off x="1498593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/>
        </p:nvSpPr>
        <p:spPr>
          <a:xfrm>
            <a:off x="2097168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6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48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7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组合 59"/>
          <p:cNvGrpSpPr/>
          <p:nvPr userDrawn="1"/>
        </p:nvGrpSpPr>
        <p:grpSpPr>
          <a:xfrm>
            <a:off x="958635" y="6237105"/>
            <a:ext cx="386643" cy="435233"/>
            <a:chOff x="2641350" y="673269"/>
            <a:chExt cx="953678" cy="1079198"/>
          </a:xfrm>
        </p:grpSpPr>
        <p:sp>
          <p:nvSpPr>
            <p:cNvPr id="71" name="矩形 70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2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8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22072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11269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0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0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07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40" y="3429004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实验九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22" y="414908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40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78112"/>
            <a:ext cx="8121650" cy="3697787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祖结点的左子结点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的叔结点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 y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是红色的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 =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y.color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endParaRPr lang="en-US" altLang="zh-CN" i="1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endParaRPr lang="en-US" altLang="zh-CN" sz="1600" i="1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三个结点重新着色</a:t>
            </a:r>
            <a:endParaRPr lang="en-US" altLang="zh-CN" sz="2000" dirty="0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zh-CN" altLang="en-US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上移</a:t>
            </a:r>
            <a:endParaRPr lang="en-US" altLang="zh-CN" sz="2000" dirty="0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044" y="3295722"/>
            <a:ext cx="4667490" cy="1879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椭圆 188419"/>
          <p:cNvSpPr/>
          <p:nvPr/>
        </p:nvSpPr>
        <p:spPr>
          <a:xfrm>
            <a:off x="2000250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8422" name="椭圆 188421"/>
          <p:cNvSpPr/>
          <p:nvPr/>
        </p:nvSpPr>
        <p:spPr>
          <a:xfrm>
            <a:off x="2800350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8424" name="椭圆 188423"/>
          <p:cNvSpPr/>
          <p:nvPr/>
        </p:nvSpPr>
        <p:spPr>
          <a:xfrm>
            <a:off x="2571750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8425" name="椭圆 188424"/>
          <p:cNvSpPr/>
          <p:nvPr/>
        </p:nvSpPr>
        <p:spPr>
          <a:xfrm>
            <a:off x="3543300" y="28575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8426" name="直接连接符 188425"/>
          <p:cNvSpPr/>
          <p:nvPr/>
        </p:nvSpPr>
        <p:spPr>
          <a:xfrm flipH="1">
            <a:off x="2343150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7" name="直接连接符 188426"/>
          <p:cNvSpPr/>
          <p:nvPr/>
        </p:nvSpPr>
        <p:spPr>
          <a:xfrm>
            <a:off x="3143250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8" name="直接连接符 188427"/>
          <p:cNvSpPr/>
          <p:nvPr/>
        </p:nvSpPr>
        <p:spPr>
          <a:xfrm flipH="1">
            <a:off x="182880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9" name="直接连接符 188428"/>
          <p:cNvSpPr/>
          <p:nvPr/>
        </p:nvSpPr>
        <p:spPr>
          <a:xfrm>
            <a:off x="2286000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0" name="直接连接符 188429"/>
          <p:cNvSpPr/>
          <p:nvPr/>
        </p:nvSpPr>
        <p:spPr>
          <a:xfrm>
            <a:off x="382905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2" name="直接连接符 188431"/>
          <p:cNvSpPr/>
          <p:nvPr/>
        </p:nvSpPr>
        <p:spPr>
          <a:xfrm flipH="1">
            <a:off x="3486150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3" name="直接连接符 188432"/>
          <p:cNvSpPr/>
          <p:nvPr/>
        </p:nvSpPr>
        <p:spPr>
          <a:xfrm>
            <a:off x="2857500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4" name="直接连接符 188433"/>
          <p:cNvSpPr/>
          <p:nvPr/>
        </p:nvSpPr>
        <p:spPr>
          <a:xfrm flipH="1">
            <a:off x="2514600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6" name="文本框 188435"/>
          <p:cNvSpPr txBox="1"/>
          <p:nvPr/>
        </p:nvSpPr>
        <p:spPr>
          <a:xfrm>
            <a:off x="1718072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7" name="文本框 188436"/>
          <p:cNvSpPr txBox="1"/>
          <p:nvPr/>
        </p:nvSpPr>
        <p:spPr>
          <a:xfrm>
            <a:off x="2413397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8" name="文本框 188437"/>
          <p:cNvSpPr txBox="1"/>
          <p:nvPr/>
        </p:nvSpPr>
        <p:spPr>
          <a:xfrm>
            <a:off x="2377679" y="3662364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9" name="文本框 188438"/>
          <p:cNvSpPr txBox="1"/>
          <p:nvPr/>
        </p:nvSpPr>
        <p:spPr>
          <a:xfrm>
            <a:off x="3067050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0" name="文本框 188439"/>
          <p:cNvSpPr txBox="1"/>
          <p:nvPr/>
        </p:nvSpPr>
        <p:spPr>
          <a:xfrm>
            <a:off x="3358753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1" name="文本框 188440"/>
          <p:cNvSpPr txBox="1"/>
          <p:nvPr/>
        </p:nvSpPr>
        <p:spPr>
          <a:xfrm>
            <a:off x="4006453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2" name="椭圆 188441"/>
          <p:cNvSpPr/>
          <p:nvPr/>
        </p:nvSpPr>
        <p:spPr>
          <a:xfrm>
            <a:off x="5185172" y="29146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8443" name="椭圆 188442"/>
          <p:cNvSpPr/>
          <p:nvPr/>
        </p:nvSpPr>
        <p:spPr>
          <a:xfrm>
            <a:off x="5985272" y="21717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8444" name="椭圆 188443"/>
          <p:cNvSpPr/>
          <p:nvPr/>
        </p:nvSpPr>
        <p:spPr>
          <a:xfrm>
            <a:off x="575667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8445" name="椭圆 188444"/>
          <p:cNvSpPr/>
          <p:nvPr/>
        </p:nvSpPr>
        <p:spPr>
          <a:xfrm>
            <a:off x="6728222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8446" name="直接连接符 188445"/>
          <p:cNvSpPr/>
          <p:nvPr/>
        </p:nvSpPr>
        <p:spPr>
          <a:xfrm flipH="1">
            <a:off x="5528072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7" name="直接连接符 188446"/>
          <p:cNvSpPr/>
          <p:nvPr/>
        </p:nvSpPr>
        <p:spPr>
          <a:xfrm>
            <a:off x="6328172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8" name="直接连接符 188447"/>
          <p:cNvSpPr/>
          <p:nvPr/>
        </p:nvSpPr>
        <p:spPr>
          <a:xfrm flipH="1">
            <a:off x="5013722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9" name="直接连接符 188448"/>
          <p:cNvSpPr/>
          <p:nvPr/>
        </p:nvSpPr>
        <p:spPr>
          <a:xfrm>
            <a:off x="5470922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0" name="直接连接符 188449"/>
          <p:cNvSpPr/>
          <p:nvPr/>
        </p:nvSpPr>
        <p:spPr>
          <a:xfrm>
            <a:off x="7013972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1" name="直接连接符 188450"/>
          <p:cNvSpPr/>
          <p:nvPr/>
        </p:nvSpPr>
        <p:spPr>
          <a:xfrm flipH="1">
            <a:off x="6671072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2" name="直接连接符 188451"/>
          <p:cNvSpPr/>
          <p:nvPr/>
        </p:nvSpPr>
        <p:spPr>
          <a:xfrm>
            <a:off x="604242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3" name="直接连接符 188452"/>
          <p:cNvSpPr/>
          <p:nvPr/>
        </p:nvSpPr>
        <p:spPr>
          <a:xfrm flipH="1">
            <a:off x="569952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4" name="文本框 188453"/>
          <p:cNvSpPr txBox="1"/>
          <p:nvPr/>
        </p:nvSpPr>
        <p:spPr>
          <a:xfrm>
            <a:off x="4902994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5" name="文本框 188454"/>
          <p:cNvSpPr txBox="1"/>
          <p:nvPr/>
        </p:nvSpPr>
        <p:spPr>
          <a:xfrm>
            <a:off x="5598319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6" name="文本框 188455"/>
          <p:cNvSpPr txBox="1"/>
          <p:nvPr/>
        </p:nvSpPr>
        <p:spPr>
          <a:xfrm>
            <a:off x="5761435" y="2171701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7" name="文本框 188456"/>
          <p:cNvSpPr txBox="1"/>
          <p:nvPr/>
        </p:nvSpPr>
        <p:spPr>
          <a:xfrm>
            <a:off x="6251972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8" name="文本框 188457"/>
          <p:cNvSpPr txBox="1"/>
          <p:nvPr/>
        </p:nvSpPr>
        <p:spPr>
          <a:xfrm>
            <a:off x="6543675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9" name="文本框 188458"/>
          <p:cNvSpPr txBox="1"/>
          <p:nvPr/>
        </p:nvSpPr>
        <p:spPr>
          <a:xfrm>
            <a:off x="7191375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60" name="文本框 188459"/>
          <p:cNvSpPr txBox="1"/>
          <p:nvPr/>
        </p:nvSpPr>
        <p:spPr>
          <a:xfrm>
            <a:off x="4380310" y="3143251"/>
            <a:ext cx="33695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1F497D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</a:t>
            </a:r>
            <a:endParaRPr lang="en-US" altLang="zh-CN" sz="1200">
              <a:solidFill>
                <a:srgbClr val="1F497D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4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第一种情况的案例</a:t>
            </a:r>
            <a:r>
              <a:rPr lang="en-US" altLang="zh-CN" dirty="0">
                <a:solidFill>
                  <a:prstClr val="white"/>
                </a:solidFill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椭圆 189443"/>
          <p:cNvSpPr/>
          <p:nvPr/>
        </p:nvSpPr>
        <p:spPr>
          <a:xfrm>
            <a:off x="2114550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9445" name="椭圆 189444"/>
          <p:cNvSpPr/>
          <p:nvPr/>
        </p:nvSpPr>
        <p:spPr>
          <a:xfrm>
            <a:off x="2914650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9447" name="椭圆 189446"/>
          <p:cNvSpPr/>
          <p:nvPr/>
        </p:nvSpPr>
        <p:spPr>
          <a:xfrm>
            <a:off x="3657600" y="28575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9448" name="直接连接符 189447"/>
          <p:cNvSpPr/>
          <p:nvPr/>
        </p:nvSpPr>
        <p:spPr>
          <a:xfrm flipH="1">
            <a:off x="2457450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49" name="直接连接符 189448"/>
          <p:cNvSpPr/>
          <p:nvPr/>
        </p:nvSpPr>
        <p:spPr>
          <a:xfrm>
            <a:off x="3257550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0" name="直接连接符 189449"/>
          <p:cNvSpPr/>
          <p:nvPr/>
        </p:nvSpPr>
        <p:spPr>
          <a:xfrm flipH="1">
            <a:off x="194310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1" name="直接连接符 189450"/>
          <p:cNvSpPr/>
          <p:nvPr/>
        </p:nvSpPr>
        <p:spPr>
          <a:xfrm>
            <a:off x="2400300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2" name="直接连接符 189451"/>
          <p:cNvSpPr/>
          <p:nvPr/>
        </p:nvSpPr>
        <p:spPr>
          <a:xfrm>
            <a:off x="394335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3" name="直接连接符 189452"/>
          <p:cNvSpPr/>
          <p:nvPr/>
        </p:nvSpPr>
        <p:spPr>
          <a:xfrm flipH="1">
            <a:off x="3600450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6" name="文本框 189455"/>
          <p:cNvSpPr txBox="1"/>
          <p:nvPr/>
        </p:nvSpPr>
        <p:spPr>
          <a:xfrm>
            <a:off x="1603772" y="462915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60" name="文本框 189459"/>
          <p:cNvSpPr txBox="1"/>
          <p:nvPr/>
        </p:nvSpPr>
        <p:spPr>
          <a:xfrm>
            <a:off x="3473053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61" name="文本框 189460"/>
          <p:cNvSpPr txBox="1"/>
          <p:nvPr/>
        </p:nvSpPr>
        <p:spPr>
          <a:xfrm>
            <a:off x="4120753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0" name="文本框 189479"/>
          <p:cNvSpPr txBox="1"/>
          <p:nvPr/>
        </p:nvSpPr>
        <p:spPr>
          <a:xfrm>
            <a:off x="4494610" y="3143250"/>
            <a:ext cx="31771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1F497D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</a:t>
            </a:r>
            <a:endParaRPr lang="en-US" altLang="zh-CN" sz="1050">
              <a:solidFill>
                <a:srgbClr val="1F497D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1" name="椭圆 189480"/>
          <p:cNvSpPr/>
          <p:nvPr/>
        </p:nvSpPr>
        <p:spPr>
          <a:xfrm>
            <a:off x="178712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9482" name="直接连接符 189481"/>
          <p:cNvSpPr/>
          <p:nvPr/>
        </p:nvSpPr>
        <p:spPr>
          <a:xfrm>
            <a:off x="207287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3" name="直接连接符 189482"/>
          <p:cNvSpPr/>
          <p:nvPr/>
        </p:nvSpPr>
        <p:spPr>
          <a:xfrm flipH="1">
            <a:off x="172997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4" name="文本框 189483"/>
          <p:cNvSpPr txBox="1"/>
          <p:nvPr/>
        </p:nvSpPr>
        <p:spPr>
          <a:xfrm>
            <a:off x="2228851" y="462915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5" name="文本框 189484"/>
          <p:cNvSpPr txBox="1"/>
          <p:nvPr/>
        </p:nvSpPr>
        <p:spPr>
          <a:xfrm>
            <a:off x="1593056" y="3662363"/>
            <a:ext cx="23756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z</a:t>
            </a:r>
          </a:p>
        </p:txBody>
      </p:sp>
      <p:sp>
        <p:nvSpPr>
          <p:cNvPr id="189486" name="文本框 189485"/>
          <p:cNvSpPr txBox="1"/>
          <p:nvPr/>
        </p:nvSpPr>
        <p:spPr>
          <a:xfrm>
            <a:off x="2686050" y="377190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7" name="椭圆 189486"/>
          <p:cNvSpPr/>
          <p:nvPr/>
        </p:nvSpPr>
        <p:spPr>
          <a:xfrm>
            <a:off x="5264944" y="29146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9488" name="椭圆 189487"/>
          <p:cNvSpPr/>
          <p:nvPr/>
        </p:nvSpPr>
        <p:spPr>
          <a:xfrm>
            <a:off x="6065044" y="21717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9489" name="椭圆 189488"/>
          <p:cNvSpPr/>
          <p:nvPr/>
        </p:nvSpPr>
        <p:spPr>
          <a:xfrm>
            <a:off x="6807994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9490" name="直接连接符 189489"/>
          <p:cNvSpPr/>
          <p:nvPr/>
        </p:nvSpPr>
        <p:spPr>
          <a:xfrm flipH="1">
            <a:off x="5607844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1" name="直接连接符 189490"/>
          <p:cNvSpPr/>
          <p:nvPr/>
        </p:nvSpPr>
        <p:spPr>
          <a:xfrm>
            <a:off x="6407944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2" name="直接连接符 189491"/>
          <p:cNvSpPr/>
          <p:nvPr/>
        </p:nvSpPr>
        <p:spPr>
          <a:xfrm flipH="1">
            <a:off x="5093494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3" name="直接连接符 189492"/>
          <p:cNvSpPr/>
          <p:nvPr/>
        </p:nvSpPr>
        <p:spPr>
          <a:xfrm>
            <a:off x="5550694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4" name="直接连接符 189493"/>
          <p:cNvSpPr/>
          <p:nvPr/>
        </p:nvSpPr>
        <p:spPr>
          <a:xfrm>
            <a:off x="7093744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5" name="直接连接符 189494"/>
          <p:cNvSpPr/>
          <p:nvPr/>
        </p:nvSpPr>
        <p:spPr>
          <a:xfrm flipH="1">
            <a:off x="6750844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6" name="文本框 189495"/>
          <p:cNvSpPr txBox="1"/>
          <p:nvPr/>
        </p:nvSpPr>
        <p:spPr>
          <a:xfrm>
            <a:off x="4754166" y="462915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7" name="文本框 189496"/>
          <p:cNvSpPr txBox="1"/>
          <p:nvPr/>
        </p:nvSpPr>
        <p:spPr>
          <a:xfrm>
            <a:off x="6623447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8" name="文本框 189497"/>
          <p:cNvSpPr txBox="1"/>
          <p:nvPr/>
        </p:nvSpPr>
        <p:spPr>
          <a:xfrm>
            <a:off x="7271147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9" name="椭圆 189498"/>
          <p:cNvSpPr/>
          <p:nvPr/>
        </p:nvSpPr>
        <p:spPr>
          <a:xfrm>
            <a:off x="493752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9500" name="直接连接符 189499"/>
          <p:cNvSpPr/>
          <p:nvPr/>
        </p:nvSpPr>
        <p:spPr>
          <a:xfrm>
            <a:off x="522327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1" name="直接连接符 189500"/>
          <p:cNvSpPr/>
          <p:nvPr/>
        </p:nvSpPr>
        <p:spPr>
          <a:xfrm flipH="1">
            <a:off x="488037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2" name="文本框 189501"/>
          <p:cNvSpPr txBox="1"/>
          <p:nvPr/>
        </p:nvSpPr>
        <p:spPr>
          <a:xfrm>
            <a:off x="5379245" y="462915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503" name="文本框 189502"/>
          <p:cNvSpPr txBox="1"/>
          <p:nvPr/>
        </p:nvSpPr>
        <p:spPr>
          <a:xfrm>
            <a:off x="5817709" y="2171700"/>
            <a:ext cx="23756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z</a:t>
            </a:r>
          </a:p>
        </p:txBody>
      </p:sp>
      <p:sp>
        <p:nvSpPr>
          <p:cNvPr id="189504" name="文本框 189503"/>
          <p:cNvSpPr txBox="1"/>
          <p:nvPr/>
        </p:nvSpPr>
        <p:spPr>
          <a:xfrm>
            <a:off x="5836444" y="377190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第一种情况的案例</a:t>
            </a:r>
            <a:r>
              <a:rPr lang="en-US" altLang="zh-CN" dirty="0">
                <a:solidFill>
                  <a:prstClr val="white"/>
                </a:solidFill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祖节点的左子结点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的叔结点是黑色的，且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是一个右孩子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  <a:sym typeface="+mn-ea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//</a:t>
            </a:r>
            <a:r>
              <a:rPr lang="zh-CN" altLang="en-US" dirty="0">
                <a:solidFill>
                  <a:srgbClr val="008C87"/>
                </a:solidFill>
                <a:latin typeface="Franklin Gothic Book"/>
                <a:ea typeface="黑体"/>
              </a:rPr>
              <a:t>先演变成第三种情况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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Left-Rotate(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//</a:t>
            </a:r>
            <a:r>
              <a:rPr lang="zh-CN" altLang="en-US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第三种情况下的处理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546" y="3019438"/>
            <a:ext cx="4635738" cy="1854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椭圆 191491"/>
          <p:cNvSpPr/>
          <p:nvPr/>
        </p:nvSpPr>
        <p:spPr>
          <a:xfrm>
            <a:off x="1768079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1493" name="椭圆 191492"/>
          <p:cNvSpPr/>
          <p:nvPr/>
        </p:nvSpPr>
        <p:spPr>
          <a:xfrm>
            <a:off x="2568179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1494" name="椭圆 191493"/>
          <p:cNvSpPr/>
          <p:nvPr/>
        </p:nvSpPr>
        <p:spPr>
          <a:xfrm>
            <a:off x="233957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1495" name="椭圆 191494"/>
          <p:cNvSpPr/>
          <p:nvPr/>
        </p:nvSpPr>
        <p:spPr>
          <a:xfrm>
            <a:off x="3311129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1496" name="直接连接符 191495"/>
          <p:cNvSpPr/>
          <p:nvPr/>
        </p:nvSpPr>
        <p:spPr>
          <a:xfrm flipH="1">
            <a:off x="2110979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7" name="直接连接符 191496"/>
          <p:cNvSpPr/>
          <p:nvPr/>
        </p:nvSpPr>
        <p:spPr>
          <a:xfrm>
            <a:off x="2911079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8" name="直接连接符 191497"/>
          <p:cNvSpPr/>
          <p:nvPr/>
        </p:nvSpPr>
        <p:spPr>
          <a:xfrm flipH="1">
            <a:off x="1596629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9" name="直接连接符 191498"/>
          <p:cNvSpPr/>
          <p:nvPr/>
        </p:nvSpPr>
        <p:spPr>
          <a:xfrm>
            <a:off x="2053829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0" name="直接连接符 191499"/>
          <p:cNvSpPr/>
          <p:nvPr/>
        </p:nvSpPr>
        <p:spPr>
          <a:xfrm>
            <a:off x="3596879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1" name="直接连接符 191500"/>
          <p:cNvSpPr/>
          <p:nvPr/>
        </p:nvSpPr>
        <p:spPr>
          <a:xfrm flipH="1">
            <a:off x="3253979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2" name="直接连接符 191501"/>
          <p:cNvSpPr/>
          <p:nvPr/>
        </p:nvSpPr>
        <p:spPr>
          <a:xfrm>
            <a:off x="262532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3" name="直接连接符 191502"/>
          <p:cNvSpPr/>
          <p:nvPr/>
        </p:nvSpPr>
        <p:spPr>
          <a:xfrm flipH="1">
            <a:off x="228242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4" name="文本框 191503"/>
          <p:cNvSpPr txBox="1"/>
          <p:nvPr/>
        </p:nvSpPr>
        <p:spPr>
          <a:xfrm>
            <a:off x="1485900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5" name="文本框 191504"/>
          <p:cNvSpPr txBox="1"/>
          <p:nvPr/>
        </p:nvSpPr>
        <p:spPr>
          <a:xfrm>
            <a:off x="2181225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6" name="文本框 191505"/>
          <p:cNvSpPr txBox="1"/>
          <p:nvPr/>
        </p:nvSpPr>
        <p:spPr>
          <a:xfrm>
            <a:off x="2145506" y="3662364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7" name="文本框 191506"/>
          <p:cNvSpPr txBox="1"/>
          <p:nvPr/>
        </p:nvSpPr>
        <p:spPr>
          <a:xfrm>
            <a:off x="2834878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8" name="文本框 191507"/>
          <p:cNvSpPr txBox="1"/>
          <p:nvPr/>
        </p:nvSpPr>
        <p:spPr>
          <a:xfrm>
            <a:off x="3126581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9" name="文本框 191508"/>
          <p:cNvSpPr txBox="1"/>
          <p:nvPr/>
        </p:nvSpPr>
        <p:spPr>
          <a:xfrm>
            <a:off x="3774281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10" name="椭圆 191509"/>
          <p:cNvSpPr/>
          <p:nvPr/>
        </p:nvSpPr>
        <p:spPr>
          <a:xfrm>
            <a:off x="536347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1511" name="椭圆 191510"/>
          <p:cNvSpPr/>
          <p:nvPr/>
        </p:nvSpPr>
        <p:spPr>
          <a:xfrm>
            <a:off x="6560051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1512" name="椭圆 191511"/>
          <p:cNvSpPr/>
          <p:nvPr/>
        </p:nvSpPr>
        <p:spPr>
          <a:xfrm>
            <a:off x="5763522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1513" name="椭圆 191512"/>
          <p:cNvSpPr/>
          <p:nvPr/>
        </p:nvSpPr>
        <p:spPr>
          <a:xfrm>
            <a:off x="7303001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1514" name="直接连接符 191513"/>
          <p:cNvSpPr/>
          <p:nvPr/>
        </p:nvSpPr>
        <p:spPr>
          <a:xfrm flipH="1">
            <a:off x="6102851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5" name="直接连接符 191514"/>
          <p:cNvSpPr/>
          <p:nvPr/>
        </p:nvSpPr>
        <p:spPr>
          <a:xfrm>
            <a:off x="6902951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6" name="直接连接符 191515"/>
          <p:cNvSpPr/>
          <p:nvPr/>
        </p:nvSpPr>
        <p:spPr>
          <a:xfrm flipH="1">
            <a:off x="5588501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7" name="直接连接符 191516"/>
          <p:cNvSpPr/>
          <p:nvPr/>
        </p:nvSpPr>
        <p:spPr>
          <a:xfrm>
            <a:off x="6045701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8" name="直接连接符 191517"/>
          <p:cNvSpPr/>
          <p:nvPr/>
        </p:nvSpPr>
        <p:spPr>
          <a:xfrm>
            <a:off x="7588751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9" name="直接连接符 191518"/>
          <p:cNvSpPr/>
          <p:nvPr/>
        </p:nvSpPr>
        <p:spPr>
          <a:xfrm flipH="1">
            <a:off x="7245851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0" name="直接连接符 191519"/>
          <p:cNvSpPr/>
          <p:nvPr/>
        </p:nvSpPr>
        <p:spPr>
          <a:xfrm>
            <a:off x="564922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1" name="直接连接符 191520"/>
          <p:cNvSpPr/>
          <p:nvPr/>
        </p:nvSpPr>
        <p:spPr>
          <a:xfrm flipH="1">
            <a:off x="530632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2" name="文本框 191521"/>
          <p:cNvSpPr txBox="1"/>
          <p:nvPr/>
        </p:nvSpPr>
        <p:spPr>
          <a:xfrm>
            <a:off x="5195594" y="4572001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3" name="文本框 191522"/>
          <p:cNvSpPr txBox="1"/>
          <p:nvPr/>
        </p:nvSpPr>
        <p:spPr>
          <a:xfrm>
            <a:off x="5820672" y="457200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4" name="文本框 191523"/>
          <p:cNvSpPr txBox="1"/>
          <p:nvPr/>
        </p:nvSpPr>
        <p:spPr>
          <a:xfrm>
            <a:off x="5242504" y="3542130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5" name="文本框 191524"/>
          <p:cNvSpPr txBox="1"/>
          <p:nvPr/>
        </p:nvSpPr>
        <p:spPr>
          <a:xfrm>
            <a:off x="6335022" y="371475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6" name="文本框 191525"/>
          <p:cNvSpPr txBox="1"/>
          <p:nvPr/>
        </p:nvSpPr>
        <p:spPr>
          <a:xfrm>
            <a:off x="7118453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7" name="文本框 191526"/>
          <p:cNvSpPr txBox="1"/>
          <p:nvPr/>
        </p:nvSpPr>
        <p:spPr>
          <a:xfrm>
            <a:off x="7766153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8" name="文本框 191527"/>
          <p:cNvSpPr txBox="1"/>
          <p:nvPr/>
        </p:nvSpPr>
        <p:spPr>
          <a:xfrm>
            <a:off x="3829051" y="3131344"/>
            <a:ext cx="174919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Left-Rotate(</a:t>
            </a:r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T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, </a:t>
            </a:r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)</a:t>
            </a:r>
          </a:p>
        </p:txBody>
      </p:sp>
      <p:sp>
        <p:nvSpPr>
          <p:cNvPr id="191529" name="直接连接符 191528"/>
          <p:cNvSpPr/>
          <p:nvPr/>
        </p:nvSpPr>
        <p:spPr>
          <a:xfrm>
            <a:off x="3829050" y="3429000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34" name="椭圆 192533"/>
          <p:cNvSpPr/>
          <p:nvPr/>
        </p:nvSpPr>
        <p:spPr>
          <a:xfrm>
            <a:off x="4245769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2535" name="椭圆 192534"/>
          <p:cNvSpPr/>
          <p:nvPr/>
        </p:nvSpPr>
        <p:spPr>
          <a:xfrm>
            <a:off x="5229225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2536" name="椭圆 192535"/>
          <p:cNvSpPr/>
          <p:nvPr/>
        </p:nvSpPr>
        <p:spPr>
          <a:xfrm>
            <a:off x="4645819" y="22288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2537" name="椭圆 192536"/>
          <p:cNvSpPr/>
          <p:nvPr/>
        </p:nvSpPr>
        <p:spPr>
          <a:xfrm>
            <a:off x="5699522" y="38290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2540" name="直接连接符 192539"/>
          <p:cNvSpPr/>
          <p:nvPr/>
        </p:nvSpPr>
        <p:spPr>
          <a:xfrm flipH="1">
            <a:off x="4470797" y="25717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1" name="直接连接符 192540"/>
          <p:cNvSpPr/>
          <p:nvPr/>
        </p:nvSpPr>
        <p:spPr>
          <a:xfrm>
            <a:off x="4927997" y="25717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2" name="直接连接符 192541"/>
          <p:cNvSpPr/>
          <p:nvPr/>
        </p:nvSpPr>
        <p:spPr>
          <a:xfrm>
            <a:off x="5985272" y="41719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3" name="直接连接符 192542"/>
          <p:cNvSpPr/>
          <p:nvPr/>
        </p:nvSpPr>
        <p:spPr>
          <a:xfrm flipH="1">
            <a:off x="5642372" y="41719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4" name="直接连接符 192543"/>
          <p:cNvSpPr/>
          <p:nvPr/>
        </p:nvSpPr>
        <p:spPr>
          <a:xfrm>
            <a:off x="4531519" y="34290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5" name="直接连接符 192544"/>
          <p:cNvSpPr/>
          <p:nvPr/>
        </p:nvSpPr>
        <p:spPr>
          <a:xfrm flipH="1">
            <a:off x="4188619" y="34290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6" name="文本框 192545"/>
          <p:cNvSpPr txBox="1"/>
          <p:nvPr/>
        </p:nvSpPr>
        <p:spPr>
          <a:xfrm>
            <a:off x="4702970" y="38862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7" name="文本框 192546"/>
          <p:cNvSpPr txBox="1"/>
          <p:nvPr/>
        </p:nvSpPr>
        <p:spPr>
          <a:xfrm>
            <a:off x="4131470" y="28575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8" name="文本框 192547"/>
          <p:cNvSpPr txBox="1"/>
          <p:nvPr/>
        </p:nvSpPr>
        <p:spPr>
          <a:xfrm>
            <a:off x="5172075" y="38290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9" name="文本框 192548"/>
          <p:cNvSpPr txBox="1"/>
          <p:nvPr/>
        </p:nvSpPr>
        <p:spPr>
          <a:xfrm>
            <a:off x="5514975" y="46863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0" name="文本框 192549"/>
          <p:cNvSpPr txBox="1"/>
          <p:nvPr/>
        </p:nvSpPr>
        <p:spPr>
          <a:xfrm>
            <a:off x="6162675" y="46291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1" name="文本框 192550"/>
          <p:cNvSpPr txBox="1"/>
          <p:nvPr/>
        </p:nvSpPr>
        <p:spPr>
          <a:xfrm>
            <a:off x="4032647" y="38862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2" name="直接连接符 192551"/>
          <p:cNvSpPr/>
          <p:nvPr/>
        </p:nvSpPr>
        <p:spPr>
          <a:xfrm>
            <a:off x="5514975" y="3486150"/>
            <a:ext cx="2857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53" name="直接连接符 192552"/>
          <p:cNvSpPr/>
          <p:nvPr/>
        </p:nvSpPr>
        <p:spPr>
          <a:xfrm flipH="1">
            <a:off x="5286375" y="3486150"/>
            <a:ext cx="1143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54" name="文本框 192553"/>
          <p:cNvSpPr txBox="1"/>
          <p:nvPr/>
        </p:nvSpPr>
        <p:spPr>
          <a:xfrm>
            <a:off x="1885951" y="3017045"/>
            <a:ext cx="1880643" cy="3231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sz="15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sz="15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sz="15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5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sz="15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192555" name="直接连接符 192554"/>
          <p:cNvSpPr/>
          <p:nvPr/>
        </p:nvSpPr>
        <p:spPr>
          <a:xfrm flipV="1">
            <a:off x="1885950" y="3314700"/>
            <a:ext cx="2057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第三种情况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祖节点的左子结点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的叔节点是黑色的，且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是一个左孩子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843" y="3285957"/>
            <a:ext cx="5150115" cy="18733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4" name="椭圆 194563"/>
          <p:cNvSpPr/>
          <p:nvPr/>
        </p:nvSpPr>
        <p:spPr>
          <a:xfrm>
            <a:off x="171092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4565" name="椭圆 194564"/>
          <p:cNvSpPr/>
          <p:nvPr/>
        </p:nvSpPr>
        <p:spPr>
          <a:xfrm>
            <a:off x="2907506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4566" name="椭圆 194565"/>
          <p:cNvSpPr/>
          <p:nvPr/>
        </p:nvSpPr>
        <p:spPr>
          <a:xfrm>
            <a:off x="2110979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4567" name="椭圆 194566"/>
          <p:cNvSpPr/>
          <p:nvPr/>
        </p:nvSpPr>
        <p:spPr>
          <a:xfrm>
            <a:off x="3650456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4568" name="直接连接符 194567"/>
          <p:cNvSpPr/>
          <p:nvPr/>
        </p:nvSpPr>
        <p:spPr>
          <a:xfrm flipH="1">
            <a:off x="2450306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69" name="直接连接符 194568"/>
          <p:cNvSpPr/>
          <p:nvPr/>
        </p:nvSpPr>
        <p:spPr>
          <a:xfrm>
            <a:off x="3250406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0" name="直接连接符 194569"/>
          <p:cNvSpPr/>
          <p:nvPr/>
        </p:nvSpPr>
        <p:spPr>
          <a:xfrm flipH="1">
            <a:off x="1935956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1" name="直接连接符 194570"/>
          <p:cNvSpPr/>
          <p:nvPr/>
        </p:nvSpPr>
        <p:spPr>
          <a:xfrm>
            <a:off x="2393156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2" name="直接连接符 194571"/>
          <p:cNvSpPr/>
          <p:nvPr/>
        </p:nvSpPr>
        <p:spPr>
          <a:xfrm>
            <a:off x="3936206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3" name="直接连接符 194572"/>
          <p:cNvSpPr/>
          <p:nvPr/>
        </p:nvSpPr>
        <p:spPr>
          <a:xfrm flipH="1">
            <a:off x="3593306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4" name="直接连接符 194573"/>
          <p:cNvSpPr/>
          <p:nvPr/>
        </p:nvSpPr>
        <p:spPr>
          <a:xfrm>
            <a:off x="199667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5" name="直接连接符 194574"/>
          <p:cNvSpPr/>
          <p:nvPr/>
        </p:nvSpPr>
        <p:spPr>
          <a:xfrm flipH="1">
            <a:off x="165377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6" name="文本框 194575"/>
          <p:cNvSpPr txBox="1"/>
          <p:nvPr/>
        </p:nvSpPr>
        <p:spPr>
          <a:xfrm>
            <a:off x="1543050" y="45720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7" name="文本框 194576"/>
          <p:cNvSpPr txBox="1"/>
          <p:nvPr/>
        </p:nvSpPr>
        <p:spPr>
          <a:xfrm>
            <a:off x="2168130" y="45720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8" name="文本框 194577"/>
          <p:cNvSpPr txBox="1"/>
          <p:nvPr/>
        </p:nvSpPr>
        <p:spPr>
          <a:xfrm>
            <a:off x="1596630" y="35433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9" name="文本框 194578"/>
          <p:cNvSpPr txBox="1"/>
          <p:nvPr/>
        </p:nvSpPr>
        <p:spPr>
          <a:xfrm>
            <a:off x="2682478" y="37147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0" name="文本框 194579"/>
          <p:cNvSpPr txBox="1"/>
          <p:nvPr/>
        </p:nvSpPr>
        <p:spPr>
          <a:xfrm>
            <a:off x="3465910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1" name="文本框 194580"/>
          <p:cNvSpPr txBox="1"/>
          <p:nvPr/>
        </p:nvSpPr>
        <p:spPr>
          <a:xfrm>
            <a:off x="4113610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2" name="椭圆 194581"/>
          <p:cNvSpPr/>
          <p:nvPr/>
        </p:nvSpPr>
        <p:spPr>
          <a:xfrm>
            <a:off x="5503069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4583" name="椭圆 194582"/>
          <p:cNvSpPr/>
          <p:nvPr/>
        </p:nvSpPr>
        <p:spPr>
          <a:xfrm>
            <a:off x="6486525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4584" name="椭圆 194583"/>
          <p:cNvSpPr/>
          <p:nvPr/>
        </p:nvSpPr>
        <p:spPr>
          <a:xfrm>
            <a:off x="5903119" y="22288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4585" name="椭圆 194584"/>
          <p:cNvSpPr/>
          <p:nvPr/>
        </p:nvSpPr>
        <p:spPr>
          <a:xfrm>
            <a:off x="6956822" y="38290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4586" name="直接连接符 194585"/>
          <p:cNvSpPr/>
          <p:nvPr/>
        </p:nvSpPr>
        <p:spPr>
          <a:xfrm flipH="1">
            <a:off x="5728097" y="25717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7" name="直接连接符 194586"/>
          <p:cNvSpPr/>
          <p:nvPr/>
        </p:nvSpPr>
        <p:spPr>
          <a:xfrm>
            <a:off x="6185297" y="25717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8" name="直接连接符 194587"/>
          <p:cNvSpPr/>
          <p:nvPr/>
        </p:nvSpPr>
        <p:spPr>
          <a:xfrm>
            <a:off x="7242572" y="41719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9" name="直接连接符 194588"/>
          <p:cNvSpPr/>
          <p:nvPr/>
        </p:nvSpPr>
        <p:spPr>
          <a:xfrm flipH="1">
            <a:off x="6899672" y="41719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0" name="直接连接符 194589"/>
          <p:cNvSpPr/>
          <p:nvPr/>
        </p:nvSpPr>
        <p:spPr>
          <a:xfrm>
            <a:off x="5788819" y="34290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1" name="直接连接符 194590"/>
          <p:cNvSpPr/>
          <p:nvPr/>
        </p:nvSpPr>
        <p:spPr>
          <a:xfrm flipH="1">
            <a:off x="5445919" y="34290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2" name="文本框 194591"/>
          <p:cNvSpPr txBox="1"/>
          <p:nvPr/>
        </p:nvSpPr>
        <p:spPr>
          <a:xfrm>
            <a:off x="5960270" y="38862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3" name="文本框 194592"/>
          <p:cNvSpPr txBox="1"/>
          <p:nvPr/>
        </p:nvSpPr>
        <p:spPr>
          <a:xfrm>
            <a:off x="5388770" y="28575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4" name="文本框 194593"/>
          <p:cNvSpPr txBox="1"/>
          <p:nvPr/>
        </p:nvSpPr>
        <p:spPr>
          <a:xfrm>
            <a:off x="6429375" y="38290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5" name="文本框 194594"/>
          <p:cNvSpPr txBox="1"/>
          <p:nvPr/>
        </p:nvSpPr>
        <p:spPr>
          <a:xfrm>
            <a:off x="6772275" y="46863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6" name="文本框 194595"/>
          <p:cNvSpPr txBox="1"/>
          <p:nvPr/>
        </p:nvSpPr>
        <p:spPr>
          <a:xfrm>
            <a:off x="7419975" y="46291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7" name="文本框 194596"/>
          <p:cNvSpPr txBox="1"/>
          <p:nvPr/>
        </p:nvSpPr>
        <p:spPr>
          <a:xfrm>
            <a:off x="5289947" y="38862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8" name="直接连接符 194597"/>
          <p:cNvSpPr/>
          <p:nvPr/>
        </p:nvSpPr>
        <p:spPr>
          <a:xfrm>
            <a:off x="6772275" y="3486150"/>
            <a:ext cx="2857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9" name="直接连接符 194598"/>
          <p:cNvSpPr/>
          <p:nvPr/>
        </p:nvSpPr>
        <p:spPr>
          <a:xfrm flipH="1">
            <a:off x="6543675" y="3486150"/>
            <a:ext cx="1143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00" name="文本框 194599"/>
          <p:cNvSpPr txBox="1"/>
          <p:nvPr/>
        </p:nvSpPr>
        <p:spPr>
          <a:xfrm>
            <a:off x="3927872" y="2400301"/>
            <a:ext cx="154721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sz="12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sz="12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194602" name="直接连接符 194601"/>
          <p:cNvSpPr/>
          <p:nvPr/>
        </p:nvSpPr>
        <p:spPr>
          <a:xfrm>
            <a:off x="3943350" y="2686050"/>
            <a:ext cx="1600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第三种情况的案例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文本占位符 196610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3744416" cy="5040559"/>
          </a:xfrm>
        </p:spPr>
        <p:txBody>
          <a:bodyPr>
            <a:normAutofit fontScale="90000" lnSpcReduction="10000"/>
          </a:bodyPr>
          <a:lstStyle/>
          <a:p>
            <a:pPr marL="609600" indent="-609600">
              <a:buNone/>
            </a:pPr>
            <a:r>
              <a:rPr lang="en-US" altLang="zh-CN" sz="1600" dirty="0"/>
              <a:t>RB-Insert(</a:t>
            </a:r>
            <a:r>
              <a:rPr lang="en-US" altLang="zh-CN" sz="1600" i="1" dirty="0"/>
              <a:t>T</a:t>
            </a:r>
            <a:r>
              <a:rPr lang="en-US" altLang="zh-CN" sz="1600" dirty="0"/>
              <a:t>, </a:t>
            </a:r>
            <a:r>
              <a:rPr lang="en-US" altLang="zh-CN" sz="1600" i="1" dirty="0"/>
              <a:t>z</a:t>
            </a:r>
            <a:r>
              <a:rPr lang="en-US" altLang="zh-CN" sz="1600" dirty="0"/>
              <a:t>)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Y =T.NIL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X = </a:t>
            </a:r>
            <a:r>
              <a:rPr lang="en-US" altLang="zh-CN" sz="1600" dirty="0" err="1"/>
              <a:t>T.root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While x </a:t>
            </a:r>
            <a:r>
              <a:rPr lang="zh-CN" altLang="en-US" sz="1600" dirty="0"/>
              <a:t>≠ </a:t>
            </a:r>
            <a:r>
              <a:rPr lang="en-US" altLang="zh-CN" sz="1600" dirty="0"/>
              <a:t>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y = x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if </a:t>
            </a:r>
            <a:r>
              <a:rPr lang="en-US" altLang="zh-CN" sz="1600" dirty="0" err="1"/>
              <a:t>z.key</a:t>
            </a:r>
            <a:r>
              <a:rPr lang="en-US" altLang="zh-CN" sz="1600" dirty="0"/>
              <a:t> &lt; </a:t>
            </a:r>
            <a:r>
              <a:rPr lang="en-US" altLang="zh-CN" sz="1600" dirty="0" err="1"/>
              <a:t>x.key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    x = </a:t>
            </a:r>
            <a:r>
              <a:rPr lang="en-US" altLang="zh-CN" sz="1600" dirty="0" err="1"/>
              <a:t>x.left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else x = </a:t>
            </a:r>
            <a:r>
              <a:rPr lang="en-US" altLang="zh-CN" sz="1600" dirty="0" err="1"/>
              <a:t>x.right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Z.p</a:t>
            </a:r>
            <a:r>
              <a:rPr lang="en-US" altLang="zh-CN" sz="1600" dirty="0"/>
              <a:t> = y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If y ==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</a:t>
            </a:r>
            <a:r>
              <a:rPr lang="en-US" altLang="zh-CN" sz="1600" dirty="0" err="1"/>
              <a:t>T.root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Elseif </a:t>
            </a:r>
            <a:r>
              <a:rPr lang="en-US" altLang="zh-CN" sz="1600" dirty="0" err="1"/>
              <a:t>z.key</a:t>
            </a:r>
            <a:r>
              <a:rPr lang="en-US" altLang="zh-CN" sz="1600" dirty="0"/>
              <a:t> &lt; </a:t>
            </a:r>
            <a:r>
              <a:rPr lang="en-US" altLang="zh-CN" sz="1600" dirty="0" err="1"/>
              <a:t>y.key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</a:t>
            </a:r>
            <a:r>
              <a:rPr lang="en-US" altLang="zh-CN" sz="1600" dirty="0" err="1"/>
              <a:t>y.left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Else </a:t>
            </a:r>
            <a:r>
              <a:rPr lang="en-US" altLang="zh-CN" sz="1600" dirty="0" err="1"/>
              <a:t>y.right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Z.left</a:t>
            </a:r>
            <a:r>
              <a:rPr lang="en-US" altLang="zh-CN" sz="1600" dirty="0"/>
              <a:t> 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Z.right</a:t>
            </a:r>
            <a:r>
              <a:rPr lang="en-US" altLang="zh-CN" sz="1600" dirty="0"/>
              <a:t> 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Z.color</a:t>
            </a:r>
            <a:r>
              <a:rPr lang="en-US" altLang="zh-CN" sz="1600" dirty="0"/>
              <a:t> = RED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RB-INSERT-FIXUP(T, z)</a:t>
            </a:r>
          </a:p>
        </p:txBody>
      </p:sp>
      <p:sp>
        <p:nvSpPr>
          <p:cNvPr id="4" name="文本占位符 196610"/>
          <p:cNvSpPr txBox="1"/>
          <p:nvPr/>
        </p:nvSpPr>
        <p:spPr>
          <a:xfrm>
            <a:off x="4139952" y="908720"/>
            <a:ext cx="4320480" cy="5184575"/>
          </a:xfrm>
        </p:spPr>
        <p:txBody>
          <a:bodyPr>
            <a:normAutofit fontScale="9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spcAft>
                <a:spcPts val="0"/>
              </a:spcAft>
              <a:buNone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RB-Insert-FIXUP(</a:t>
            </a:r>
            <a:r>
              <a:rPr lang="en-US" altLang="zh-CN" sz="1600" i="1" dirty="0">
                <a:solidFill>
                  <a:prstClr val="black"/>
                </a:solidFill>
                <a:latin typeface="Franklin Gothic Book"/>
                <a:ea typeface="黑体"/>
              </a:rPr>
              <a:t>T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, </a:t>
            </a:r>
            <a:r>
              <a:rPr lang="en-US" altLang="zh-CN" sz="1600" i="1" dirty="0">
                <a:solidFill>
                  <a:prstClr val="black"/>
                </a:solidFill>
                <a:latin typeface="Franklin Gothic Book"/>
                <a:ea typeface="黑体"/>
              </a:rPr>
              <a:t>z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While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if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z.p.p.left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y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z.p.p.right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if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y.color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y.color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z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else if z ==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z.p.right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z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LEFT-ROTATE(T, z)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RIGHT_ROTATE(T,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else (same as then clause with “right” and “left” exchanged)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T.root.color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DC9C97D-1ED0-408A-B98E-52053612A959}"/>
              </a:ext>
            </a:extLst>
          </p:cNvPr>
          <p:cNvSpPr txBox="1"/>
          <p:nvPr/>
        </p:nvSpPr>
        <p:spPr>
          <a:xfrm>
            <a:off x="683568" y="17008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u="sng" dirty="0"/>
              <a:t>代码示例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219C8D-F3E5-49DF-BE33-CC32C2BEF0BD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代码示例</a:t>
            </a:r>
          </a:p>
        </p:txBody>
      </p:sp>
    </p:spTree>
    <p:extLst>
      <p:ext uri="{BB962C8B-B14F-4D97-AF65-F5344CB8AC3E}">
        <p14:creationId xmlns:p14="http://schemas.microsoft.com/office/powerpoint/2010/main" val="2707841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097DCB-198B-40F0-8FA3-242415D80AA8}"/>
              </a:ext>
            </a:extLst>
          </p:cNvPr>
          <p:cNvSpPr txBox="1"/>
          <p:nvPr/>
        </p:nvSpPr>
        <p:spPr>
          <a:xfrm>
            <a:off x="375667" y="1844824"/>
            <a:ext cx="788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数组法二叉树？</a:t>
            </a:r>
            <a:endParaRPr lang="en-US" altLang="zh-CN" sz="2400" b="1" dirty="0"/>
          </a:p>
          <a:p>
            <a:endParaRPr lang="en-US" altLang="zh-CN" sz="2400" b="1" dirty="0"/>
          </a:p>
          <a:p>
            <a:r>
              <a:rPr lang="zh-CN" altLang="en-US" sz="2400" b="1" dirty="0"/>
              <a:t>什么时候二叉树适合用数组来储存（特指顺序储存法）？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实验八遗留问题</a:t>
            </a:r>
          </a:p>
        </p:txBody>
      </p:sp>
    </p:spTree>
    <p:extLst>
      <p:ext uri="{BB962C8B-B14F-4D97-AF65-F5344CB8AC3E}">
        <p14:creationId xmlns:p14="http://schemas.microsoft.com/office/powerpoint/2010/main" val="1482995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543BD5-2544-49B6-A631-1CA4D6FFEB2C}"/>
              </a:ext>
            </a:extLst>
          </p:cNvPr>
          <p:cNvSpPr txBox="1"/>
          <p:nvPr/>
        </p:nvSpPr>
        <p:spPr>
          <a:xfrm>
            <a:off x="251520" y="1628800"/>
            <a:ext cx="8064896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编写随机整数生成算法，生成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到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范围内的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个随机整数并输出；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编写红黑树构建算法，中序遍历各节点，输出颜色和值；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随机生成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1e2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1e3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1e4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1e5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1e6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不同的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数，使用红黑树构建算法，并画图描述不同数据量下的运行时间差异；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（思考题选做）对比红黑树和普通搜索二叉树在不同情况下插入和查找的性能差异。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E60F9-82C8-4DA1-A064-0112D54FE20A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</p:spTree>
    <p:extLst>
      <p:ext uri="{BB962C8B-B14F-4D97-AF65-F5344CB8AC3E}">
        <p14:creationId xmlns:p14="http://schemas.microsoft.com/office/powerpoint/2010/main" val="3641492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573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AFB48-9B48-4AE2-AD64-412AC1052840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D9B0C5-FE83-4440-A83C-06C9ADC4E4CA}"/>
              </a:ext>
            </a:extLst>
          </p:cNvPr>
          <p:cNvSpPr txBox="1"/>
          <p:nvPr/>
        </p:nvSpPr>
        <p:spPr>
          <a:xfrm>
            <a:off x="5778048" y="1490333"/>
            <a:ext cx="24389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00000"/>
                </a:solidFill>
                <a:effectLst/>
                <a:latin typeface="-apple-system"/>
              </a:rPr>
              <a:t>红黑树确保没有一条路径会比其他路径长出两倍。（高度之多为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-apple-system"/>
              </a:rPr>
              <a:t>2lg(n+1)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-apple-system"/>
              </a:rPr>
              <a:t>）</a:t>
            </a:r>
            <a:endParaRPr lang="en-US" altLang="zh-CN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000000"/>
              </a:solidFill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基本上符合</a:t>
            </a:r>
            <a:r>
              <a:rPr lang="en-US" altLang="zh-CN" dirty="0"/>
              <a:t>O(</a:t>
            </a:r>
            <a:r>
              <a:rPr lang="en-US" altLang="zh-CN" dirty="0" err="1"/>
              <a:t>lgn</a:t>
            </a:r>
            <a:r>
              <a:rPr lang="en-US" altLang="zh-CN" dirty="0"/>
              <a:t>)</a:t>
            </a:r>
            <a:r>
              <a:rPr lang="zh-CN" altLang="en-US" dirty="0"/>
              <a:t>红黑树能够以</a:t>
            </a:r>
            <a:r>
              <a:rPr lang="en-US" altLang="zh-CN" dirty="0"/>
              <a:t>O(</a:t>
            </a:r>
            <a:r>
              <a:rPr lang="en-US" altLang="zh-CN" dirty="0" err="1"/>
              <a:t>lgn</a:t>
            </a:r>
            <a:r>
              <a:rPr lang="en-US" altLang="zh-CN" dirty="0"/>
              <a:t>)</a:t>
            </a:r>
            <a:r>
              <a:rPr lang="zh-CN" altLang="en-US" dirty="0"/>
              <a:t>的时间复杂度进行搜索、插入、删除操作。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任何不平衡都会在三次旋转之内解决</a:t>
            </a:r>
            <a:r>
              <a:rPr lang="zh-CN" altLang="en-US" b="0" i="0" dirty="0">
                <a:solidFill>
                  <a:srgbClr val="4D4D4D"/>
                </a:solidFill>
                <a:effectLst/>
                <a:latin typeface="-apple-system"/>
              </a:rPr>
              <a:t>。</a:t>
            </a:r>
            <a:endParaRPr lang="en-US" altLang="zh-CN" b="0" i="0" dirty="0">
              <a:solidFill>
                <a:srgbClr val="4D4D4D"/>
              </a:solidFill>
              <a:effectLst/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4D4D4D"/>
              </a:solidFill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4D4D4D"/>
                </a:solidFill>
                <a:latin typeface="-apple-system"/>
              </a:rPr>
              <a:t>插入效率和查找效率的一种权衡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49AF1A-8B1C-4CE8-A791-6C17EFA87B1B}"/>
              </a:ext>
            </a:extLst>
          </p:cNvPr>
          <p:cNvSpPr txBox="1"/>
          <p:nvPr/>
        </p:nvSpPr>
        <p:spPr>
          <a:xfrm>
            <a:off x="251520" y="5707817"/>
            <a:ext cx="549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注：应该是不同数据量的树，而不是查找不同数据量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3C16F2-F78B-4FD7-A573-302D9D4204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9" t="5454" r="11207" b="3637"/>
          <a:stretch/>
        </p:blipFill>
        <p:spPr>
          <a:xfrm>
            <a:off x="284236" y="1816245"/>
            <a:ext cx="549381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86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932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不同数据结构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8B1D2B-75C2-485E-A5ED-B9FAC82981DB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52BB52-207C-4CBB-88DD-5303DCC60A22}"/>
              </a:ext>
            </a:extLst>
          </p:cNvPr>
          <p:cNvSpPr txBox="1"/>
          <p:nvPr/>
        </p:nvSpPr>
        <p:spPr>
          <a:xfrm>
            <a:off x="488597" y="1556792"/>
            <a:ext cx="5570756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二插搜索树</a:t>
            </a:r>
            <a:r>
              <a:rPr lang="en-US" altLang="zh-CN" sz="2800" b="1" dirty="0"/>
              <a:t>vs</a:t>
            </a:r>
            <a:r>
              <a:rPr lang="zh-CN" altLang="en-US" sz="2800" b="1" dirty="0"/>
              <a:t>红黑树</a:t>
            </a:r>
            <a:endParaRPr lang="en-US" altLang="zh-CN" sz="2800" b="1" dirty="0"/>
          </a:p>
          <a:p>
            <a:endParaRPr lang="en-US" altLang="zh-CN" sz="2000" b="1" dirty="0"/>
          </a:p>
          <a:p>
            <a:r>
              <a:rPr lang="zh-CN" altLang="en-US" sz="2000" dirty="0"/>
              <a:t>看数据源和数据量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数据量小的话，结构越简单越好，反正树也不高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数据量大的话，需要权衡数据源的规律：</a:t>
            </a:r>
            <a:endParaRPr lang="en-US" altLang="zh-CN" sz="2000" dirty="0"/>
          </a:p>
          <a:p>
            <a:r>
              <a:rPr lang="zh-CN" altLang="en-US" sz="2000" dirty="0"/>
              <a:t>二插搜索树→红黑树→</a:t>
            </a:r>
            <a:r>
              <a:rPr lang="en-US" altLang="zh-CN" sz="2000" dirty="0"/>
              <a:t>AVL</a:t>
            </a:r>
            <a:r>
              <a:rPr lang="zh-CN" altLang="en-US" sz="2000" dirty="0"/>
              <a:t>树（平衡二叉树）</a:t>
            </a:r>
            <a:endParaRPr lang="en-US" altLang="zh-CN" sz="2000" dirty="0"/>
          </a:p>
          <a:p>
            <a:r>
              <a:rPr lang="zh-CN" altLang="en-US" sz="2000" dirty="0">
                <a:solidFill>
                  <a:srgbClr val="FF0000"/>
                </a:solidFill>
              </a:rPr>
              <a:t>简单→稳定</a:t>
            </a:r>
          </a:p>
        </p:txBody>
      </p:sp>
    </p:spTree>
    <p:extLst>
      <p:ext uri="{BB962C8B-B14F-4D97-AF65-F5344CB8AC3E}">
        <p14:creationId xmlns:p14="http://schemas.microsoft.com/office/powerpoint/2010/main" val="6229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80"/>
            <a:ext cx="7886700" cy="1325563"/>
          </a:xfrm>
        </p:spPr>
        <p:txBody>
          <a:bodyPr/>
          <a:lstStyle/>
          <a:p>
            <a:r>
              <a:rPr lang="en-US" altLang="zh-CN" dirty="0"/>
              <a:t>IDE</a:t>
            </a:r>
            <a:r>
              <a:rPr lang="zh-CN" altLang="en-US" dirty="0"/>
              <a:t>配置</a:t>
            </a:r>
          </a:p>
        </p:txBody>
      </p:sp>
    </p:spTree>
    <p:extLst>
      <p:ext uri="{BB962C8B-B14F-4D97-AF65-F5344CB8AC3E}">
        <p14:creationId xmlns:p14="http://schemas.microsoft.com/office/powerpoint/2010/main" val="281555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360DBD9-5DE3-41B1-9234-24CB21E4A41E}"/>
              </a:ext>
            </a:extLst>
          </p:cNvPr>
          <p:cNvSpPr txBox="1"/>
          <p:nvPr/>
        </p:nvSpPr>
        <p:spPr>
          <a:xfrm>
            <a:off x="683568" y="1628800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/>
              <a:t>Sample</a:t>
            </a:r>
            <a:endParaRPr lang="zh-CN" altLang="en-US" sz="2400" u="sng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512B3B-6446-47D2-8238-E8AA6D266AA1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</a:t>
            </a:r>
          </a:p>
        </p:txBody>
      </p:sp>
    </p:spTree>
    <p:extLst>
      <p:ext uri="{BB962C8B-B14F-4D97-AF65-F5344CB8AC3E}">
        <p14:creationId xmlns:p14="http://schemas.microsoft.com/office/powerpoint/2010/main" val="992889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3E8100A-53FA-43F7-A3FB-CDDFB94A6645}"/>
              </a:ext>
            </a:extLst>
          </p:cNvPr>
          <p:cNvSpPr txBox="1"/>
          <p:nvPr/>
        </p:nvSpPr>
        <p:spPr>
          <a:xfrm>
            <a:off x="791580" y="2204864"/>
            <a:ext cx="75608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https://code.visualstudio.com/docs/editor/debugging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https://blog.csdn.net/weixin_43687811/article/details/122744673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B14937-4FCD-4D34-98C5-5B25CD8D0469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78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6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097DCB-198B-40F0-8FA3-242415D80AA8}"/>
              </a:ext>
            </a:extLst>
          </p:cNvPr>
          <p:cNvSpPr txBox="1"/>
          <p:nvPr/>
        </p:nvSpPr>
        <p:spPr>
          <a:xfrm>
            <a:off x="179512" y="1517883"/>
            <a:ext cx="7884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清晰明了，语义明确</a:t>
            </a:r>
            <a:endParaRPr lang="en-US" altLang="zh-CN" sz="2400" b="1" dirty="0"/>
          </a:p>
          <a:p>
            <a:endParaRPr lang="en-US" altLang="zh-CN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图表问题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AE1274-F639-4D52-ABBC-1B0645A01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988840"/>
            <a:ext cx="6156095" cy="473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40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图表问题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CA1833-798C-4F7F-9245-3C277BE72198}"/>
              </a:ext>
            </a:extLst>
          </p:cNvPr>
          <p:cNvSpPr txBox="1"/>
          <p:nvPr/>
        </p:nvSpPr>
        <p:spPr>
          <a:xfrm>
            <a:off x="107504" y="1517883"/>
            <a:ext cx="7128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基本格式，居中（多栏居中），表中内容居中（左右上下居中），表题图题。</a:t>
            </a:r>
            <a:endParaRPr lang="en-US" altLang="zh-CN" sz="24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AC8A0F-F3F9-4E30-BD76-8F4994A03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25401"/>
            <a:ext cx="9144000" cy="37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07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80"/>
            <a:ext cx="7886700" cy="1325563"/>
          </a:xfrm>
        </p:spPr>
        <p:txBody>
          <a:bodyPr/>
          <a:lstStyle/>
          <a:p>
            <a:r>
              <a:rPr lang="zh-CN" altLang="en-US" dirty="0"/>
              <a:t>本次实验</a:t>
            </a:r>
          </a:p>
        </p:txBody>
      </p:sp>
    </p:spTree>
    <p:extLst>
      <p:ext uri="{BB962C8B-B14F-4D97-AF65-F5344CB8AC3E}">
        <p14:creationId xmlns:p14="http://schemas.microsoft.com/office/powerpoint/2010/main" val="1497858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红黑树（</a:t>
            </a:r>
            <a:r>
              <a:rPr lang="en-US" altLang="zh-CN" dirty="0">
                <a:solidFill>
                  <a:prstClr val="white"/>
                </a:solidFill>
              </a:rPr>
              <a:t>Red-black tree</a:t>
            </a:r>
            <a:r>
              <a:rPr lang="zh-CN" altLang="en-US" dirty="0">
                <a:solidFill>
                  <a:prstClr val="white"/>
                </a:solidFill>
              </a:rPr>
              <a:t>）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一棵红黑树是满足下面红黑性质的二叉搜索树：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各个结点或者是红色，或者是黑色的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根结点是黑色的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每个叶结点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如果一个结点是红色，则它的两个子结点都是黑色的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对于每个结点，从该结点到其所有后代叶结点的简单路径上，均包含相同数目的黑色结点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034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椭圆 133123"/>
          <p:cNvSpPr/>
          <p:nvPr/>
        </p:nvSpPr>
        <p:spPr>
          <a:xfrm>
            <a:off x="2276298" y="21717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33125" name="椭圆 133124"/>
          <p:cNvSpPr/>
          <p:nvPr/>
        </p:nvSpPr>
        <p:spPr>
          <a:xfrm>
            <a:off x="1304748" y="30861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33126" name="等腰三角形 133125"/>
          <p:cNvSpPr/>
          <p:nvPr/>
        </p:nvSpPr>
        <p:spPr>
          <a:xfrm>
            <a:off x="218898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7" name="等腰三角形 133126"/>
          <p:cNvSpPr/>
          <p:nvPr/>
        </p:nvSpPr>
        <p:spPr>
          <a:xfrm>
            <a:off x="2104848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8" name="等腰三角形 133127"/>
          <p:cNvSpPr/>
          <p:nvPr/>
        </p:nvSpPr>
        <p:spPr>
          <a:xfrm>
            <a:off x="3247848" y="302895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9" name="直接连接符 133128"/>
          <p:cNvSpPr/>
          <p:nvPr/>
        </p:nvSpPr>
        <p:spPr>
          <a:xfrm flipH="1">
            <a:off x="1533348" y="2457450"/>
            <a:ext cx="8001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0" name="直接连接符 133129"/>
          <p:cNvSpPr/>
          <p:nvPr/>
        </p:nvSpPr>
        <p:spPr>
          <a:xfrm>
            <a:off x="2562048" y="2457450"/>
            <a:ext cx="11430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1" name="直接连接符 133130"/>
          <p:cNvSpPr/>
          <p:nvPr/>
        </p:nvSpPr>
        <p:spPr>
          <a:xfrm flipH="1">
            <a:off x="676098" y="3371850"/>
            <a:ext cx="6858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2" name="直接连接符 133131"/>
          <p:cNvSpPr/>
          <p:nvPr/>
        </p:nvSpPr>
        <p:spPr>
          <a:xfrm>
            <a:off x="1590498" y="3371850"/>
            <a:ext cx="9144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4" name="文本框 133133"/>
          <p:cNvSpPr txBox="1"/>
          <p:nvPr/>
        </p:nvSpPr>
        <p:spPr>
          <a:xfrm>
            <a:off x="3943064" y="1615616"/>
            <a:ext cx="137728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向右旋转</a:t>
            </a:r>
          </a:p>
        </p:txBody>
      </p:sp>
      <p:sp>
        <p:nvSpPr>
          <p:cNvPr id="133135" name="直接连接符 133134"/>
          <p:cNvSpPr/>
          <p:nvPr/>
        </p:nvSpPr>
        <p:spPr>
          <a:xfrm flipV="1">
            <a:off x="2619198" y="2057400"/>
            <a:ext cx="3429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旋转（向左旋转 </a:t>
            </a:r>
            <a:r>
              <a:rPr lang="en-US" altLang="zh-CN" dirty="0">
                <a:solidFill>
                  <a:prstClr val="white"/>
                </a:solidFill>
              </a:rPr>
              <a:t>&amp; </a:t>
            </a:r>
            <a:r>
              <a:rPr lang="zh-CN" altLang="en-US" dirty="0">
                <a:solidFill>
                  <a:prstClr val="white"/>
                </a:solidFill>
              </a:rPr>
              <a:t>向右旋转）</a:t>
            </a:r>
          </a:p>
        </p:txBody>
      </p:sp>
      <p:sp>
        <p:nvSpPr>
          <p:cNvPr id="15" name="椭圆 14"/>
          <p:cNvSpPr/>
          <p:nvPr/>
        </p:nvSpPr>
        <p:spPr>
          <a:xfrm>
            <a:off x="6080553" y="21717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6" name="椭圆 15"/>
          <p:cNvSpPr/>
          <p:nvPr/>
        </p:nvSpPr>
        <p:spPr>
          <a:xfrm>
            <a:off x="7337853" y="30861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7" name="等腰三角形 16"/>
          <p:cNvSpPr/>
          <p:nvPr/>
        </p:nvSpPr>
        <p:spPr>
          <a:xfrm>
            <a:off x="6252003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</a:p>
        </p:txBody>
      </p:sp>
      <p:sp>
        <p:nvSpPr>
          <p:cNvPr id="18" name="等腰三角形 17"/>
          <p:cNvSpPr/>
          <p:nvPr/>
        </p:nvSpPr>
        <p:spPr>
          <a:xfrm>
            <a:off x="8137953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4880403" y="30861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</a:p>
        </p:txBody>
      </p:sp>
      <p:sp>
        <p:nvSpPr>
          <p:cNvPr id="20" name="直接连接符 19"/>
          <p:cNvSpPr/>
          <p:nvPr/>
        </p:nvSpPr>
        <p:spPr>
          <a:xfrm flipH="1">
            <a:off x="5337603" y="2457450"/>
            <a:ext cx="8001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直接连接符 20"/>
          <p:cNvSpPr/>
          <p:nvPr/>
        </p:nvSpPr>
        <p:spPr>
          <a:xfrm>
            <a:off x="6366303" y="2457450"/>
            <a:ext cx="11430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直接连接符 21"/>
          <p:cNvSpPr/>
          <p:nvPr/>
        </p:nvSpPr>
        <p:spPr>
          <a:xfrm flipH="1">
            <a:off x="6709203" y="3371850"/>
            <a:ext cx="6858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直接连接符 22"/>
          <p:cNvSpPr/>
          <p:nvPr/>
        </p:nvSpPr>
        <p:spPr>
          <a:xfrm>
            <a:off x="7623603" y="3371850"/>
            <a:ext cx="9144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文本框 24"/>
          <p:cNvSpPr txBox="1"/>
          <p:nvPr/>
        </p:nvSpPr>
        <p:spPr>
          <a:xfrm>
            <a:off x="3968519" y="2524310"/>
            <a:ext cx="137590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向左旋转</a:t>
            </a:r>
          </a:p>
        </p:txBody>
      </p:sp>
      <p:sp>
        <p:nvSpPr>
          <p:cNvPr id="26" name="直接连接符 25"/>
          <p:cNvSpPr/>
          <p:nvPr/>
        </p:nvSpPr>
        <p:spPr>
          <a:xfrm flipV="1">
            <a:off x="6423453" y="2057400"/>
            <a:ext cx="3429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箭头: 右 1"/>
          <p:cNvSpPr/>
          <p:nvPr/>
        </p:nvSpPr>
        <p:spPr>
          <a:xfrm>
            <a:off x="4105098" y="1949636"/>
            <a:ext cx="1142996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  <p:sp>
        <p:nvSpPr>
          <p:cNvPr id="28" name="箭头: 右 27"/>
          <p:cNvSpPr/>
          <p:nvPr/>
        </p:nvSpPr>
        <p:spPr>
          <a:xfrm rot="10800000">
            <a:off x="4084972" y="2291822"/>
            <a:ext cx="1142996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8" name="对象 134147"/>
          <p:cNvGraphicFramePr/>
          <p:nvPr/>
        </p:nvGraphicFramePr>
        <p:xfrm>
          <a:off x="1424441" y="2743201"/>
          <a:ext cx="2466975" cy="402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r:id="rId3" imgW="1243330" imgH="203200" progId="Equation.3">
                  <p:embed/>
                </p:oleObj>
              </mc:Choice>
              <mc:Fallback>
                <p:oleObj r:id="rId3" imgW="1243330" imgH="203200" progId="Equation.3">
                  <p:embed/>
                  <p:pic>
                    <p:nvPicPr>
                      <p:cNvPr id="134148" name="对象 1341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4441" y="2743201"/>
                        <a:ext cx="2466975" cy="4024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旋转</a:t>
            </a:r>
          </a:p>
        </p:txBody>
      </p:sp>
      <p:sp>
        <p:nvSpPr>
          <p:cNvPr id="8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维护平衡树的基本操作。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使所有键仍按中序排列。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   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满足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         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a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b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B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c</a:t>
            </a:r>
            <a:endParaRPr lang="en-US" altLang="zh-CN" i="1" dirty="0">
              <a:solidFill>
                <a:srgbClr val="008C87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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降低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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维持不变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增加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旋转的时间开销是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O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(1)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. </a:t>
            </a:r>
          </a:p>
        </p:txBody>
      </p:sp>
      <p:sp>
        <p:nvSpPr>
          <p:cNvPr id="5" name="文本占位符 177154"/>
          <p:cNvSpPr txBox="1"/>
          <p:nvPr/>
        </p:nvSpPr>
        <p:spPr>
          <a:xfrm>
            <a:off x="4686301" y="1726445"/>
            <a:ext cx="3832225" cy="3886200"/>
          </a:xfrm>
        </p:spPr>
        <p:txBody>
          <a:bodyPr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Left-Rotate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,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right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x.right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left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 NIL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p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NIL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T.root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else 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==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x.p.left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else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x.p.right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endParaRPr lang="en-US" altLang="zh-CN" sz="1800" i="1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红黑树的插入操作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将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插入到树中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将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的颜色标记为红色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1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 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2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3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插入的节点以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为其子结点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FF0000"/>
                </a:solidFill>
                <a:latin typeface="Franklin Gothic Book"/>
                <a:ea typeface="黑体"/>
              </a:rPr>
              <a:t>红黑属性 </a:t>
            </a:r>
            <a:r>
              <a:rPr lang="en-US" altLang="zh-CN" dirty="0">
                <a:solidFill>
                  <a:srgbClr val="FF0000"/>
                </a:solidFill>
                <a:latin typeface="Franklin Gothic Book"/>
                <a:ea typeface="黑体"/>
              </a:rPr>
              <a:t>4 </a:t>
            </a:r>
            <a:r>
              <a:rPr lang="zh-CN" altLang="en-US" dirty="0">
                <a:solidFill>
                  <a:srgbClr val="FF0000"/>
                </a:solidFill>
                <a:latin typeface="Franklin Gothic Book"/>
                <a:ea typeface="黑体"/>
              </a:rPr>
              <a:t>可能会被破坏 （可能存在父子红色结点现象）</a:t>
            </a:r>
            <a:endParaRPr lang="en-US" altLang="zh-CN" dirty="0">
              <a:solidFill>
                <a:srgbClr val="FF0000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5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替换一个黑色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，且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具有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).</a:t>
            </a: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E36C09"/>
      </a:accent2>
      <a:accent3>
        <a:srgbClr val="586D2C"/>
      </a:accent3>
      <a:accent4>
        <a:srgbClr val="938953"/>
      </a:accent4>
      <a:accent5>
        <a:srgbClr val="518685"/>
      </a:accent5>
      <a:accent6>
        <a:srgbClr val="CC9900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3745</TotalTime>
  <Words>1349</Words>
  <Application>Microsoft Office PowerPoint</Application>
  <PresentationFormat>全屏显示(4:3)</PresentationFormat>
  <Paragraphs>267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-apple-system</vt:lpstr>
      <vt:lpstr>Meiryo UI</vt:lpstr>
      <vt:lpstr>等线</vt:lpstr>
      <vt:lpstr>黑体</vt:lpstr>
      <vt:lpstr>微软雅黑</vt:lpstr>
      <vt:lpstr>Arial</vt:lpstr>
      <vt:lpstr>Franklin Gothic Book</vt:lpstr>
      <vt:lpstr>Franklin Gothic Medium</vt:lpstr>
      <vt:lpstr>Times New Roman</vt:lpstr>
      <vt:lpstr>默认设计模板</vt:lpstr>
      <vt:lpstr>自定义设计方案</vt:lpstr>
      <vt:lpstr>2_Office 主题</vt:lpstr>
      <vt:lpstr>Equation.3</vt:lpstr>
      <vt:lpstr>PowerPoint 演示文稿</vt:lpstr>
      <vt:lpstr>PowerPoint 演示文稿</vt:lpstr>
      <vt:lpstr>PowerPoint 演示文稿</vt:lpstr>
      <vt:lpstr>PowerPoint 演示文稿</vt:lpstr>
      <vt:lpstr>本次实验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IDE配置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317</cp:revision>
  <dcterms:created xsi:type="dcterms:W3CDTF">2011-05-26T04:58:14Z</dcterms:created>
  <dcterms:modified xsi:type="dcterms:W3CDTF">2023-05-11T04:42:18Z</dcterms:modified>
</cp:coreProperties>
</file>