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72" r:id="rId3"/>
  </p:sldMasterIdLst>
  <p:notesMasterIdLst>
    <p:notesMasterId r:id="rId24"/>
  </p:notesMasterIdLst>
  <p:sldIdLst>
    <p:sldId id="256" r:id="rId4"/>
    <p:sldId id="2658" r:id="rId5"/>
    <p:sldId id="2694" r:id="rId6"/>
    <p:sldId id="2679" r:id="rId7"/>
    <p:sldId id="2713" r:id="rId8"/>
    <p:sldId id="2692" r:id="rId9"/>
    <p:sldId id="2770" r:id="rId10"/>
    <p:sldId id="2771" r:id="rId11"/>
    <p:sldId id="2657" r:id="rId12"/>
    <p:sldId id="2772" r:id="rId13"/>
    <p:sldId id="2773" r:id="rId14"/>
    <p:sldId id="2774" r:id="rId15"/>
    <p:sldId id="2655" r:id="rId16"/>
    <p:sldId id="2775" r:id="rId17"/>
    <p:sldId id="2776" r:id="rId18"/>
    <p:sldId id="2777" r:id="rId19"/>
    <p:sldId id="2778" r:id="rId20"/>
    <p:sldId id="2656" r:id="rId21"/>
    <p:sldId id="2779" r:id="rId22"/>
    <p:sldId id="266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1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9FD41-EC87-4F80-B149-776537F2F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5E497D-E636-4102-AF28-62012C7A8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023657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6E98D9-BD81-43F8-95B4-0F7C99345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E95AA9-4CA2-4F4B-8A6A-117D46319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0086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2FD7E2-68C9-42DF-A801-EE0237E49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846B4-CC3E-4663-B5EE-2A1A34A691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970313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DDA4E-59F5-465C-8D6D-07C227C9C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B15E2F-E42C-449E-9379-D11EA1FF3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83041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F9C0F2-445A-4318-8B63-7218D6A5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6DBE36-0FBD-46E1-8284-6F569FAF6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737728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B60D9-EF44-45C8-883E-7503A7BE9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C36DB5-BDA9-4CBC-A91B-213F2B893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16193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AEBD74-47F3-4093-851A-64104FFD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AFA64E-4BF7-4A45-8E2E-6E09E2C14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51C472-88E8-4E53-8EB9-C542CE873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728784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42819-0046-4DB3-BEBD-3670C0C0C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81442F-5AC2-4147-A1A1-DFCF0F7C4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4E61AA-4816-44BD-AD62-E0E22C630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6D970C-D2AE-469E-A06C-723E413E7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C50BD53-C032-4E4A-BBF4-DFBA2F9AA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623007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9A43A7-F0E6-4F6B-B8A2-BFE7FD7F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06592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3693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C3618D-C6DA-45BB-B4DC-379350AF4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55E4A7-25FD-4B66-9E7C-D9E0D82BB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012AC8-BECC-46DA-BCCF-742C85047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7617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13284-6214-4DB2-9895-383EEF501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873ED6-648F-40CF-97C2-3C62252E2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0060346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C108EF-F388-49AC-BE35-8354C9E02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6A98BF-8A4F-4D2A-942C-88C63D73F5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7B213E-8C9A-49BC-A8FA-B04DCDC0A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56987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BAC20-0A89-4A3D-AD56-990E55B6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BF155F-7F93-443A-9085-9FF5A249D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5489993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FFCEBB-0819-406D-8C6D-E804ADE7AF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885B6-D30C-4683-94C5-F1D61A02E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0000292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5541"/>
            <a:ext cx="9144000" cy="417454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3028949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6" y="5207130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0709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881006"/>
            <a:ext cx="9144000" cy="417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3028949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6" y="5207130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7002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3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3080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0" name="矩形 59"/>
          <p:cNvSpPr/>
          <p:nvPr userDrawn="1"/>
        </p:nvSpPr>
        <p:spPr>
          <a:xfrm>
            <a:off x="0" y="6519333"/>
            <a:ext cx="9144000" cy="338667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9935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76126" y="939800"/>
            <a:ext cx="8309214" cy="500380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3429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6858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287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716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3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 userDrawn="1"/>
        </p:nvSpPr>
        <p:spPr>
          <a:xfrm>
            <a:off x="900016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301440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>
            <a:off x="1498592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>
            <a:off x="2097168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6" y="6333847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6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2" name="组合 81"/>
          <p:cNvGrpSpPr/>
          <p:nvPr userDrawn="1"/>
        </p:nvGrpSpPr>
        <p:grpSpPr>
          <a:xfrm>
            <a:off x="958635" y="6237104"/>
            <a:ext cx="385039" cy="435233"/>
            <a:chOff x="2641350" y="673269"/>
            <a:chExt cx="949720" cy="1079198"/>
          </a:xfrm>
        </p:grpSpPr>
        <p:sp>
          <p:nvSpPr>
            <p:cNvPr id="83" name="矩形 82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922071" y="673269"/>
              <a:ext cx="668999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87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79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84599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919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6364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931BF-B3A8-4AA2-AB04-D632D86B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4CBF6-B4CA-495F-B4C5-231FE3995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28999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1533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444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5995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8082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5461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6333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9729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10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0" y="1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-14962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>
            <a:off x="900017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椭圆 11"/>
          <p:cNvSpPr/>
          <p:nvPr userDrawn="1"/>
        </p:nvSpPr>
        <p:spPr>
          <a:xfrm>
            <a:off x="301440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 userDrawn="1"/>
        </p:nvSpPr>
        <p:spPr>
          <a:xfrm>
            <a:off x="1498593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椭圆 13"/>
          <p:cNvSpPr/>
          <p:nvPr userDrawn="1"/>
        </p:nvSpPr>
        <p:spPr>
          <a:xfrm>
            <a:off x="2097168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6" y="-364976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4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2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7" y="6333848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7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0" name="组合 59"/>
          <p:cNvGrpSpPr/>
          <p:nvPr userDrawn="1"/>
        </p:nvGrpSpPr>
        <p:grpSpPr>
          <a:xfrm>
            <a:off x="958635" y="6237105"/>
            <a:ext cx="385039" cy="435233"/>
            <a:chOff x="2641350" y="673269"/>
            <a:chExt cx="949722" cy="1079198"/>
          </a:xfrm>
        </p:grpSpPr>
        <p:sp>
          <p:nvSpPr>
            <p:cNvPr id="71" name="矩形 70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2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8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22072" y="673269"/>
              <a:ext cx="669000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11269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80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55444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7CAD4-98B0-4DE4-A879-781093CE5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1173FC-C8B4-4CF6-BC42-7755222CF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4B7773-DCC3-4BE5-80EB-141F0DB08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5261019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4EFA7-7BA1-4125-8747-03FAEA0B5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FD97A0-85E1-48D5-A15B-71DA30844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74755-FC18-4A45-86F5-71F4DEB2E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D550C8-A3B9-4AA7-8B93-B2E334F4A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43ED28-CA82-47B8-AC79-EA3703DA4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1557588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2D68-2712-4FEC-A9D8-4CC1335C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632507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3044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0532C-95D8-461D-B2CF-5451ED5B9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AEC27A-F903-4626-B43B-973B03A42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977EF3-BA04-443A-9DD9-3128DE64A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79050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927A1-EA0D-47B1-997E-8C6C6F1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A01E69-B22D-43F6-AE65-2309DA050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E84184-6862-4994-A143-B9E355E5D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72756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>
            <a:extLst>
              <a:ext uri="{FF2B5EF4-FFF2-40B4-BE49-F238E27FC236}">
                <a16:creationId xmlns:a16="http://schemas.microsoft.com/office/drawing/2014/main" id="{3317E28A-C386-45EA-BA7C-414BD5ADFB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>
            <a:extLst>
              <a:ext uri="{FF2B5EF4-FFF2-40B4-BE49-F238E27FC236}">
                <a16:creationId xmlns:a16="http://schemas.microsoft.com/office/drawing/2014/main" id="{A85E8514-A00F-44DE-8DB5-720CFCF253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4"/>
            <a:ext cx="7886700" cy="435133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549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749FE6-0F51-4718-A314-2507B108DB63}"/>
              </a:ext>
            </a:extLst>
          </p:cNvPr>
          <p:cNvSpPr txBox="1"/>
          <p:nvPr/>
        </p:nvSpPr>
        <p:spPr>
          <a:xfrm>
            <a:off x="3351153" y="227687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448CAD-B811-4A2F-8272-7EBE374FF87C}"/>
              </a:ext>
            </a:extLst>
          </p:cNvPr>
          <p:cNvSpPr txBox="1"/>
          <p:nvPr/>
        </p:nvSpPr>
        <p:spPr>
          <a:xfrm flipH="1">
            <a:off x="3995940" y="3429004"/>
            <a:ext cx="506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实验八</a:t>
            </a:r>
            <a:endParaRPr lang="en-US" altLang="zh-CN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0279E3-1B8B-4310-BAB2-31AE6CCFBC4C}"/>
              </a:ext>
            </a:extLst>
          </p:cNvPr>
          <p:cNvSpPr txBox="1"/>
          <p:nvPr/>
        </p:nvSpPr>
        <p:spPr>
          <a:xfrm>
            <a:off x="4133422" y="414908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宋立康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C08E6-E813-461F-BFA8-E673D22F155A}"/>
              </a:ext>
            </a:extLst>
          </p:cNvPr>
          <p:cNvSpPr txBox="1"/>
          <p:nvPr/>
        </p:nvSpPr>
        <p:spPr>
          <a:xfrm>
            <a:off x="2195740" y="4684494"/>
            <a:ext cx="5077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51255903025@stu.ecnu.edu.cn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计算机楼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231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71E15-31F5-4B6F-90D9-5C6C0396FBC2}"/>
              </a:ext>
            </a:extLst>
          </p:cNvPr>
          <p:cNvSpPr txBox="1"/>
          <p:nvPr/>
        </p:nvSpPr>
        <p:spPr>
          <a:xfrm>
            <a:off x="1619676" y="385500"/>
            <a:ext cx="3573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不同数据量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DAFB48-9B48-4AE2-AD64-412AC1052840}"/>
              </a:ext>
            </a:extLst>
          </p:cNvPr>
          <p:cNvSpPr txBox="1"/>
          <p:nvPr/>
        </p:nvSpPr>
        <p:spPr>
          <a:xfrm>
            <a:off x="0" y="64725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B510686-ED34-4268-8C96-00E33846E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6597595" cy="416473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FD9B0C5-FE83-4440-A83C-06C9ADC4E4CA}"/>
              </a:ext>
            </a:extLst>
          </p:cNvPr>
          <p:cNvSpPr txBox="1"/>
          <p:nvPr/>
        </p:nvSpPr>
        <p:spPr>
          <a:xfrm>
            <a:off x="6516216" y="1919965"/>
            <a:ext cx="15748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查找时间跟输的高度相关，高度</a:t>
            </a:r>
            <a:r>
              <a:rPr lang="en-US" altLang="zh-CN" dirty="0"/>
              <a:t>+1</a:t>
            </a:r>
            <a:r>
              <a:rPr lang="zh-CN" altLang="en-US" dirty="0"/>
              <a:t>，数据量（约）</a:t>
            </a:r>
            <a:r>
              <a:rPr lang="en-US" altLang="zh-CN" dirty="0"/>
              <a:t>*2</a:t>
            </a:r>
            <a:r>
              <a:rPr lang="zh-CN" altLang="en-US" dirty="0"/>
              <a:t>。（平衡、链式）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跟在哪里能查到有关（最远、中间、开头、查不到）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49AF1A-8B1C-4CE8-A791-6C17EFA87B1B}"/>
              </a:ext>
            </a:extLst>
          </p:cNvPr>
          <p:cNvSpPr txBox="1"/>
          <p:nvPr/>
        </p:nvSpPr>
        <p:spPr>
          <a:xfrm>
            <a:off x="251520" y="5707817"/>
            <a:ext cx="5493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注：应该是不同数据量的树，而不是查找不同数据量</a:t>
            </a:r>
          </a:p>
        </p:txBody>
      </p:sp>
    </p:spTree>
    <p:extLst>
      <p:ext uri="{BB962C8B-B14F-4D97-AF65-F5344CB8AC3E}">
        <p14:creationId xmlns:p14="http://schemas.microsoft.com/office/powerpoint/2010/main" val="30866864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71E15-31F5-4B6F-90D9-5C6C0396FBC2}"/>
              </a:ext>
            </a:extLst>
          </p:cNvPr>
          <p:cNvSpPr txBox="1"/>
          <p:nvPr/>
        </p:nvSpPr>
        <p:spPr>
          <a:xfrm>
            <a:off x="1619676" y="385500"/>
            <a:ext cx="3932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不同数据结构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8B1D2B-75C2-485E-A5ED-B9FAC82981DB}"/>
              </a:ext>
            </a:extLst>
          </p:cNvPr>
          <p:cNvSpPr txBox="1"/>
          <p:nvPr/>
        </p:nvSpPr>
        <p:spPr>
          <a:xfrm>
            <a:off x="0" y="64725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3A9EE79-7865-4F33-BFD4-01D4E0E3A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06" y="1124744"/>
            <a:ext cx="8136904" cy="499144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74D4E4E7-837B-4AD4-B768-5CFF6328CB6C}"/>
              </a:ext>
            </a:extLst>
          </p:cNvPr>
          <p:cNvSpPr txBox="1"/>
          <p:nvPr/>
        </p:nvSpPr>
        <p:spPr>
          <a:xfrm>
            <a:off x="323528" y="5998147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注：顺序访问插入直接放最后就行了</a:t>
            </a:r>
          </a:p>
        </p:txBody>
      </p:sp>
    </p:spTree>
    <p:extLst>
      <p:ext uri="{BB962C8B-B14F-4D97-AF65-F5344CB8AC3E}">
        <p14:creationId xmlns:p14="http://schemas.microsoft.com/office/powerpoint/2010/main" val="6229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71E15-31F5-4B6F-90D9-5C6C0396FBC2}"/>
              </a:ext>
            </a:extLst>
          </p:cNvPr>
          <p:cNvSpPr txBox="1"/>
          <p:nvPr/>
        </p:nvSpPr>
        <p:spPr>
          <a:xfrm>
            <a:off x="1619676" y="385500"/>
            <a:ext cx="3932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不同数据结构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8B1D2B-75C2-485E-A5ED-B9FAC82981DB}"/>
              </a:ext>
            </a:extLst>
          </p:cNvPr>
          <p:cNvSpPr txBox="1"/>
          <p:nvPr/>
        </p:nvSpPr>
        <p:spPr>
          <a:xfrm>
            <a:off x="0" y="64725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FCFDF3C-B896-404E-8510-DF5A55F41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467795"/>
            <a:ext cx="6893756" cy="434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577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C6426F2-47E3-4470-9A5C-6221E065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212980"/>
            <a:ext cx="7886700" cy="1325563"/>
          </a:xfrm>
        </p:spPr>
        <p:txBody>
          <a:bodyPr/>
          <a:lstStyle/>
          <a:p>
            <a:r>
              <a:rPr lang="zh-CN" altLang="en-US" dirty="0"/>
              <a:t>代码习惯</a:t>
            </a:r>
          </a:p>
        </p:txBody>
      </p:sp>
    </p:spTree>
    <p:extLst>
      <p:ext uri="{BB962C8B-B14F-4D97-AF65-F5344CB8AC3E}">
        <p14:creationId xmlns:p14="http://schemas.microsoft.com/office/powerpoint/2010/main" val="28155518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225C5C1-0BB4-4820-93B0-DE0891E88FDD}"/>
              </a:ext>
            </a:extLst>
          </p:cNvPr>
          <p:cNvSpPr txBox="1"/>
          <p:nvPr/>
        </p:nvSpPr>
        <p:spPr>
          <a:xfrm>
            <a:off x="107504" y="6453336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https://github.com/google/styleguide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462247B-0ABA-40C1-971B-438B950D5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2" y="1340768"/>
            <a:ext cx="9144000" cy="469501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BDC6730-5B93-4548-857F-C0F7EBDC6B47}"/>
              </a:ext>
            </a:extLst>
          </p:cNvPr>
          <p:cNvSpPr txBox="1"/>
          <p:nvPr/>
        </p:nvSpPr>
        <p:spPr>
          <a:xfrm>
            <a:off x="1619676" y="38550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代码格式和习惯</a:t>
            </a:r>
          </a:p>
        </p:txBody>
      </p:sp>
    </p:spTree>
    <p:extLst>
      <p:ext uri="{BB962C8B-B14F-4D97-AF65-F5344CB8AC3E}">
        <p14:creationId xmlns:p14="http://schemas.microsoft.com/office/powerpoint/2010/main" val="41552017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225C5C1-0BB4-4820-93B0-DE0891E88FDD}"/>
              </a:ext>
            </a:extLst>
          </p:cNvPr>
          <p:cNvSpPr txBox="1"/>
          <p:nvPr/>
        </p:nvSpPr>
        <p:spPr>
          <a:xfrm>
            <a:off x="107504" y="6453336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https://github.com/google/styleguide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653FDFD-9B2A-4A8A-9161-3EC100FB9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3714"/>
            <a:ext cx="9144000" cy="37505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BA1CEC6-85BA-4988-A64E-81023F1293FB}"/>
              </a:ext>
            </a:extLst>
          </p:cNvPr>
          <p:cNvSpPr txBox="1"/>
          <p:nvPr/>
        </p:nvSpPr>
        <p:spPr>
          <a:xfrm>
            <a:off x="1619676" y="38550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代码格式和习惯</a:t>
            </a:r>
          </a:p>
        </p:txBody>
      </p:sp>
    </p:spTree>
    <p:extLst>
      <p:ext uri="{BB962C8B-B14F-4D97-AF65-F5344CB8AC3E}">
        <p14:creationId xmlns:p14="http://schemas.microsoft.com/office/powerpoint/2010/main" val="3929781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225C5C1-0BB4-4820-93B0-DE0891E88FDD}"/>
              </a:ext>
            </a:extLst>
          </p:cNvPr>
          <p:cNvSpPr txBox="1"/>
          <p:nvPr/>
        </p:nvSpPr>
        <p:spPr>
          <a:xfrm>
            <a:off x="107504" y="6453336"/>
            <a:ext cx="88569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https://learn.microsoft.com/zh-cn/dotnet/csharp/fundamentals/coding-style/coding-conventions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28665E8-EBBF-4B77-B866-43FEC7D09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9144000" cy="463108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63703F4-8758-41A5-A18D-AFDEE76E5E4D}"/>
              </a:ext>
            </a:extLst>
          </p:cNvPr>
          <p:cNvSpPr txBox="1"/>
          <p:nvPr/>
        </p:nvSpPr>
        <p:spPr>
          <a:xfrm>
            <a:off x="1619676" y="38550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代码格式和习惯</a:t>
            </a:r>
          </a:p>
        </p:txBody>
      </p:sp>
    </p:spTree>
    <p:extLst>
      <p:ext uri="{BB962C8B-B14F-4D97-AF65-F5344CB8AC3E}">
        <p14:creationId xmlns:p14="http://schemas.microsoft.com/office/powerpoint/2010/main" val="25995521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225C5C1-0BB4-4820-93B0-DE0891E88FDD}"/>
              </a:ext>
            </a:extLst>
          </p:cNvPr>
          <p:cNvSpPr txBox="1"/>
          <p:nvPr/>
        </p:nvSpPr>
        <p:spPr>
          <a:xfrm>
            <a:off x="107504" y="6453336"/>
            <a:ext cx="88569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https://github.com/Microsoft/AirSim/blob/main/docs/coding_guidelines.md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9B6FB3-12A6-49E5-8E15-802757AE2481}"/>
              </a:ext>
            </a:extLst>
          </p:cNvPr>
          <p:cNvSpPr txBox="1"/>
          <p:nvPr/>
        </p:nvSpPr>
        <p:spPr>
          <a:xfrm>
            <a:off x="395536" y="1844824"/>
            <a:ext cx="2667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u="sng" dirty="0"/>
              <a:t>coding_guidelines.md</a:t>
            </a:r>
            <a:endParaRPr lang="zh-CN" altLang="en-US" sz="2000" u="sng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8E191C-3770-4357-AD55-E872AC7B2339}"/>
              </a:ext>
            </a:extLst>
          </p:cNvPr>
          <p:cNvSpPr txBox="1"/>
          <p:nvPr/>
        </p:nvSpPr>
        <p:spPr>
          <a:xfrm>
            <a:off x="1619676" y="38550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代码格式和习惯</a:t>
            </a:r>
          </a:p>
        </p:txBody>
      </p:sp>
    </p:spTree>
    <p:extLst>
      <p:ext uri="{BB962C8B-B14F-4D97-AF65-F5344CB8AC3E}">
        <p14:creationId xmlns:p14="http://schemas.microsoft.com/office/powerpoint/2010/main" val="14560185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07E7BB0-BD20-4877-B388-C7FAB8DE6F06}"/>
              </a:ext>
            </a:extLst>
          </p:cNvPr>
          <p:cNvSpPr txBox="1"/>
          <p:nvPr/>
        </p:nvSpPr>
        <p:spPr>
          <a:xfrm>
            <a:off x="827584" y="1556796"/>
            <a:ext cx="6912768" cy="444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从</a:t>
            </a:r>
            <a:r>
              <a:rPr lang="en-US" altLang="zh-CN" sz="2000" dirty="0"/>
              <a:t>1</a:t>
            </a:r>
            <a:r>
              <a:rPr lang="zh-CN" altLang="en-US" sz="2000" dirty="0"/>
              <a:t>开始计算。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一坨代码。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内存不释放。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内存分配很大。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变量喜欢用</a:t>
            </a:r>
            <a:r>
              <a:rPr lang="en-US" altLang="zh-CN" sz="2000" dirty="0" err="1"/>
              <a:t>ijkabc</a:t>
            </a:r>
            <a:r>
              <a:rPr lang="zh-CN" altLang="en-US" sz="2000" dirty="0"/>
              <a:t>，但是又不是很特殊的地方。自己都搞不清自己在写什么。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return </a:t>
            </a:r>
            <a:r>
              <a:rPr lang="zh-CN" altLang="en-US" sz="2000" dirty="0"/>
              <a:t>多个，但只有一个</a:t>
            </a:r>
            <a:r>
              <a:rPr lang="en-US" altLang="zh-CN" sz="2000" dirty="0"/>
              <a:t>free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原地排序多次测算时出现错误。</a:t>
            </a:r>
            <a:endParaRPr lang="en-US" altLang="zh-CN" sz="20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中文路径</a:t>
            </a:r>
            <a:endParaRPr lang="en-US" altLang="zh-CN" sz="20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寻址越界造成的灵异错误</a:t>
            </a:r>
            <a:endParaRPr lang="en-US" altLang="zh-CN" sz="20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测试数据之前确保测试用例和算法的正确性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423A1B-8CDB-440A-8208-C36F581A02B7}"/>
              </a:ext>
            </a:extLst>
          </p:cNvPr>
          <p:cNvSpPr txBox="1"/>
          <p:nvPr/>
        </p:nvSpPr>
        <p:spPr>
          <a:xfrm>
            <a:off x="1619676" y="38550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代码格式和习惯</a:t>
            </a:r>
          </a:p>
        </p:txBody>
      </p:sp>
    </p:spTree>
    <p:extLst>
      <p:ext uri="{BB962C8B-B14F-4D97-AF65-F5344CB8AC3E}">
        <p14:creationId xmlns:p14="http://schemas.microsoft.com/office/powerpoint/2010/main" val="3085415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530B27-DF6B-4F91-AF2A-64A7BE7E8FB3}"/>
              </a:ext>
            </a:extLst>
          </p:cNvPr>
          <p:cNvSpPr txBox="1"/>
          <p:nvPr/>
        </p:nvSpPr>
        <p:spPr>
          <a:xfrm>
            <a:off x="1619676" y="38550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代码格式和习惯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8A2CA1-F2A4-4C48-A4C9-17FDB1D468BA}"/>
              </a:ext>
            </a:extLst>
          </p:cNvPr>
          <p:cNvSpPr txBox="1"/>
          <p:nvPr/>
        </p:nvSpPr>
        <p:spPr>
          <a:xfrm>
            <a:off x="611560" y="1700808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/>
              <a:t>Sample</a:t>
            </a:r>
            <a:endParaRPr lang="zh-CN" alt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25764462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C097DCB-198B-40F0-8FA3-242415D80AA8}"/>
              </a:ext>
            </a:extLst>
          </p:cNvPr>
          <p:cNvSpPr txBox="1"/>
          <p:nvPr/>
        </p:nvSpPr>
        <p:spPr>
          <a:xfrm>
            <a:off x="0" y="1628800"/>
            <a:ext cx="7884368" cy="285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524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zh-CN" altLang="zh-CN" dirty="0">
                <a:latin typeface="Times New Roman" panose="02020603050405020304" pitchFamily="18" charset="0"/>
              </a:rPr>
              <a:t>编程实现二叉搜索树，能根据给定字符串（</a:t>
            </a:r>
            <a:r>
              <a:rPr lang="en-US" altLang="zh-CN" dirty="0">
                <a:latin typeface="Times New Roman" panose="02020603050405020304" pitchFamily="18" charset="0"/>
              </a:rPr>
              <a:t>50,20,80,null,null,60,90,null,null,null,100</a:t>
            </a:r>
            <a:r>
              <a:rPr lang="zh-CN" altLang="zh-CN" dirty="0">
                <a:latin typeface="Times New Roman" panose="02020603050405020304" pitchFamily="18" charset="0"/>
              </a:rPr>
              <a:t>）构建对应二叉搜索树，实现二叉搜索树的各种操作，包括先序遍历、取最小值、取最大值、搜索节点、获取前驱节点以及获取后驱节点。</a:t>
            </a:r>
          </a:p>
          <a:p>
            <a:pPr marL="5524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Times New Roman" panose="02020603050405020304" pitchFamily="18" charset="0"/>
              </a:rPr>
              <a:t>中序遍历、前序遍历、后序遍历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5524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zh-CN" altLang="zh-CN" dirty="0">
                <a:latin typeface="Times New Roman" panose="02020603050405020304" pitchFamily="18" charset="0"/>
              </a:rPr>
              <a:t>选择合适的数据规模，计算二叉搜索树在不同数据量下查询操作的所需时间。</a:t>
            </a:r>
          </a:p>
          <a:p>
            <a:pPr marL="5524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zh-CN" altLang="zh-CN" dirty="0">
                <a:latin typeface="Times New Roman" panose="02020603050405020304" pitchFamily="18" charset="0"/>
              </a:rPr>
              <a:t>思考题：对比二叉搜索树、顺序访问和散列表的性能。</a:t>
            </a:r>
          </a:p>
          <a:p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CDD511-4B2D-4CEC-AC3F-4DB721AFA7BC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</a:t>
            </a:r>
          </a:p>
        </p:txBody>
      </p:sp>
    </p:spTree>
    <p:extLst>
      <p:ext uri="{BB962C8B-B14F-4D97-AF65-F5344CB8AC3E}">
        <p14:creationId xmlns:p14="http://schemas.microsoft.com/office/powerpoint/2010/main" val="14829951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6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CA5ECD-AAA8-4BEA-B3B7-63FB2D5D6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096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9512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44034"/>
          <p:cNvSpPr txBox="1"/>
          <p:nvPr/>
        </p:nvSpPr>
        <p:spPr>
          <a:xfrm>
            <a:off x="547371" y="1797051"/>
            <a:ext cx="3930015" cy="326326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Insert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T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,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z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)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从树根开始，找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z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在原本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z</a:t>
            </a:r>
            <a:r>
              <a:rPr lang="zh-CN" altLang="en-US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应该出现的位置插入新节点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None/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A0DB2DC-4C9A-4742-B13C-FB6460FD3503}" type="slidenum">
              <a:rPr lang="zh-CN" altLang="en-US" sz="675" dirty="0">
                <a:solidFill>
                  <a:prstClr val="black"/>
                </a:solidFill>
                <a:latin typeface="Times New Roman" panose="02020603050405020304" pitchFamily="18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3</a:t>
            </a:fld>
            <a:endParaRPr lang="zh-CN" altLang="en-US" sz="675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>
                <a:solidFill>
                  <a:prstClr val="white"/>
                </a:solidFill>
                <a:sym typeface="+mn-ea"/>
              </a:rPr>
              <a:t>插入操作</a:t>
            </a:r>
            <a:endParaRPr lang="zh-CN" altLang="en-US" dirty="0">
              <a:solidFill>
                <a:prstClr val="white"/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76750" y="1741805"/>
            <a:ext cx="4222750" cy="3594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A0DB2DC-4C9A-4742-B13C-FB6460FD3503}" type="slidenum">
              <a:rPr lang="zh-CN" altLang="en-US" sz="675" dirty="0">
                <a:solidFill>
                  <a:prstClr val="black"/>
                </a:solidFill>
                <a:latin typeface="Times New Roman" panose="02020603050405020304" pitchFamily="18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4</a:t>
            </a:fld>
            <a:endParaRPr lang="zh-CN" altLang="en-US" sz="675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8964" name="文本框 168963"/>
          <p:cNvSpPr txBox="1"/>
          <p:nvPr/>
        </p:nvSpPr>
        <p:spPr>
          <a:xfrm>
            <a:off x="4267835" y="3286760"/>
            <a:ext cx="1023620" cy="15913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>
                <a:solidFill>
                  <a:prstClr val="black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140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1400" i="1">
                <a:solidFill>
                  <a:prstClr val="black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1400">
                <a:solidFill>
                  <a:prstClr val="black"/>
                </a:solidFill>
                <a:latin typeface="Times New Roman" panose="02020603050405020304" pitchFamily="18" charset="0"/>
              </a:rPr>
              <a:t>) =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altLang="zh-CN" sz="95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altLang="zh-CN" sz="140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>
                <a:solidFill>
                  <a:prstClr val="black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140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1400" i="1">
                <a:solidFill>
                  <a:prstClr val="black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1400">
                <a:solidFill>
                  <a:prstClr val="black"/>
                </a:solidFill>
                <a:latin typeface="Times New Roman" panose="02020603050405020304" pitchFamily="18" charset="0"/>
              </a:rPr>
              <a:t>) +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altLang="zh-CN" sz="140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altLang="zh-CN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i="1">
                <a:solidFill>
                  <a:prstClr val="black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140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1400" i="1">
                <a:solidFill>
                  <a:prstClr val="black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1400">
                <a:solidFill>
                  <a:prstClr val="black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zh-CN" sz="1400" i="1">
                <a:solidFill>
                  <a:prstClr val="black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1400">
                <a:solidFill>
                  <a:prstClr val="black"/>
                </a:solidFill>
                <a:latin typeface="Times New Roman" panose="02020603050405020304" pitchFamily="18" charset="0"/>
              </a:rPr>
              <a:t>) + </a:t>
            </a:r>
            <a:r>
              <a:rPr lang="en-US" altLang="zh-CN" sz="1400" i="1">
                <a:solidFill>
                  <a:prstClr val="black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>
                <a:solidFill>
                  <a:prstClr val="white"/>
                </a:solidFill>
                <a:sym typeface="+mn-ea"/>
              </a:rPr>
              <a:t>二叉树的遍历</a:t>
            </a:r>
            <a:endParaRPr lang="zh-CN" altLang="en-US" dirty="0">
              <a:solidFill>
                <a:prstClr val="white"/>
              </a:solidFill>
              <a:sym typeface="+mn-ea"/>
            </a:endParaRPr>
          </a:p>
        </p:txBody>
      </p:sp>
      <p:sp>
        <p:nvSpPr>
          <p:cNvPr id="16" name="文本占位符 44034"/>
          <p:cNvSpPr txBox="1"/>
          <p:nvPr/>
        </p:nvSpPr>
        <p:spPr>
          <a:xfrm>
            <a:off x="547571" y="1797248"/>
            <a:ext cx="7886700" cy="3263504"/>
          </a:xfrm>
          <a:prstGeom prst="rect">
            <a:avLst/>
          </a:prstGeom>
        </p:spPr>
        <p:txBody>
          <a:bodyPr>
            <a:normAutofit fontScale="87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</a:pPr>
            <a:r>
              <a:rPr lang="zh-CN" altLang="en-US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以线性时间复杂度按序输出二叉树中的关键字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.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lvl="1" fontAlgn="auto">
              <a:spcAft>
                <a:spcPts val="0"/>
              </a:spcAft>
            </a:pPr>
            <a:r>
              <a:rPr lang="zh-CN" altLang="en-US" sz="2100" err="1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中序遍历（</a:t>
            </a:r>
            <a:r>
              <a:rPr lang="en-US" altLang="zh-CN" sz="2100" err="1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inorder</a:t>
            </a:r>
            <a:r>
              <a:rPr lang="en-US" altLang="zh-CN" sz="210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tree walk</a:t>
            </a:r>
            <a:r>
              <a:rPr lang="zh-CN" altLang="en-US" sz="210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）</a:t>
            </a:r>
            <a:endParaRPr lang="en-US" altLang="zh-CN" sz="2100">
              <a:solidFill>
                <a:prstClr val="black"/>
              </a:solidFill>
              <a:latin typeface="Franklin Gothic Book"/>
              <a:ea typeface="黑体"/>
            </a:endParaRPr>
          </a:p>
          <a:p>
            <a:pPr lvl="1" fontAlgn="auto">
              <a:spcAft>
                <a:spcPts val="0"/>
              </a:spcAft>
            </a:pPr>
            <a:r>
              <a:rPr lang="zh-CN" altLang="en-US" sz="2100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先序遍历（</a:t>
            </a:r>
            <a:r>
              <a:rPr lang="en-US" altLang="zh-CN" sz="2100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preorder</a:t>
            </a:r>
            <a:r>
              <a:rPr lang="en-US" altLang="zh-CN" sz="210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tree walk</a:t>
            </a:r>
            <a:r>
              <a:rPr lang="zh-CN" altLang="en-US" sz="210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）</a:t>
            </a:r>
            <a:endParaRPr lang="en-US" altLang="zh-CN" sz="2100">
              <a:solidFill>
                <a:prstClr val="black"/>
              </a:solidFill>
              <a:latin typeface="Franklin Gothic Book"/>
              <a:ea typeface="黑体"/>
            </a:endParaRPr>
          </a:p>
          <a:p>
            <a:pPr lvl="1" fontAlgn="auto">
              <a:spcAft>
                <a:spcPts val="0"/>
              </a:spcAft>
            </a:pPr>
            <a:r>
              <a:rPr lang="zh-CN" altLang="en-US" sz="2100" err="1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后序遍历（</a:t>
            </a:r>
            <a:r>
              <a:rPr lang="en-US" altLang="zh-CN" sz="2100" err="1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postorder</a:t>
            </a:r>
            <a:r>
              <a:rPr lang="en-US" altLang="zh-CN" sz="2100" err="1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en-US" altLang="zh-CN" sz="210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tree walk</a:t>
            </a:r>
            <a:r>
              <a:rPr lang="zh-CN" altLang="en-US" sz="210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）</a:t>
            </a:r>
            <a:endParaRPr lang="en-US" altLang="zh-CN" sz="2100">
              <a:solidFill>
                <a:prstClr val="black"/>
              </a:solidFill>
              <a:latin typeface="Franklin Gothic Book"/>
              <a:ea typeface="黑体"/>
            </a:endParaRPr>
          </a:p>
          <a:p>
            <a:pPr lvl="1" fontAlgn="auto">
              <a:spcAft>
                <a:spcPts val="0"/>
              </a:spcAft>
            </a:pPr>
            <a:endParaRPr lang="en-US" altLang="zh-CN" sz="210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err="1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Inorder</a:t>
            </a:r>
            <a:r>
              <a:rPr lang="en-US" altLang="zh-CN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-Tree-Walk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)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   if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 NIL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     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en-US" altLang="zh-CN" err="1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Inorder</a:t>
            </a:r>
            <a:r>
              <a:rPr lang="en-US" altLang="zh-CN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-Tree-Walk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left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[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]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)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      print 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key[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]</a:t>
            </a:r>
            <a:endParaRPr lang="en-US" altLang="zh-CN">
              <a:solidFill>
                <a:srgbClr val="008C87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      </a:t>
            </a:r>
            <a:r>
              <a:rPr lang="en-US" altLang="zh-CN" err="1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Inorder</a:t>
            </a:r>
            <a:r>
              <a:rPr lang="en-US" altLang="zh-CN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-Tree-Walk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right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[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]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)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675" dirty="0">
                <a:latin typeface="Times New Roman" panose="02020603050405020304" pitchFamily="18" charset="0"/>
              </a:rPr>
              <a:t>5</a:t>
            </a:fld>
            <a:endParaRPr lang="zh-CN" altLang="en-US" sz="675" dirty="0">
              <a:latin typeface="Times New Roman" panose="02020603050405020304" pitchFamily="18" charset="0"/>
            </a:endParaRP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+mn-ea"/>
              </a:rPr>
              <a:t>先序和后续遍历</a:t>
            </a:r>
          </a:p>
        </p:txBody>
      </p:sp>
      <p:sp>
        <p:nvSpPr>
          <p:cNvPr id="5" name="文本占位符 44034"/>
          <p:cNvSpPr txBox="1"/>
          <p:nvPr/>
        </p:nvSpPr>
        <p:spPr>
          <a:xfrm>
            <a:off x="547371" y="1797051"/>
            <a:ext cx="3974465" cy="326326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None/>
            </a:pPr>
            <a:r>
              <a:rPr lang="en-US" altLang="zh-CN" err="1">
                <a:solidFill>
                  <a:srgbClr val="CE0000"/>
                </a:solidFill>
                <a:sym typeface="+mn-ea"/>
              </a:rPr>
              <a:t>preorder</a:t>
            </a:r>
            <a:r>
              <a:rPr lang="en-US" altLang="zh-CN">
                <a:solidFill>
                  <a:srgbClr val="CE0000"/>
                </a:solidFill>
                <a:sym typeface="+mn-ea"/>
              </a:rPr>
              <a:t>-Tree-Walk</a:t>
            </a:r>
            <a:r>
              <a:rPr lang="en-US" altLang="zh-CN"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</a:t>
            </a:r>
            <a:r>
              <a:rPr lang="en-US" altLang="zh-CN">
                <a:sym typeface="+mn-ea"/>
              </a:rPr>
              <a:t>)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sym typeface="+mn-ea"/>
              </a:rPr>
              <a:t>    if</a:t>
            </a:r>
            <a:r>
              <a:rPr lang="en-US" altLang="zh-CN">
                <a:sym typeface="+mn-ea"/>
              </a:rPr>
              <a:t> 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rgbClr val="008C87"/>
                </a:solidFill>
                <a:sym typeface="Symbol" panose="05050102010706020507" pitchFamily="18" charset="2"/>
              </a:rPr>
              <a:t> NIL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sym typeface="+mn-ea"/>
              </a:rPr>
              <a:t>      </a:t>
            </a:r>
            <a:r>
              <a:rPr lang="en-US" altLang="zh-CN">
                <a:sym typeface="+mn-ea"/>
              </a:rPr>
              <a:t> print 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x.</a:t>
            </a:r>
            <a:r>
              <a:rPr lang="en-US" altLang="zh-CN">
                <a:solidFill>
                  <a:srgbClr val="008C87"/>
                </a:solidFill>
                <a:sym typeface="+mn-ea"/>
              </a:rPr>
              <a:t>key</a:t>
            </a:r>
            <a:endParaRPr lang="en-US" altLang="zh-CN">
              <a:solidFill>
                <a:srgbClr val="008C87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err="1">
                <a:solidFill>
                  <a:srgbClr val="CE0000"/>
                </a:solidFill>
                <a:sym typeface="+mn-ea"/>
              </a:rPr>
              <a:t>       preorder</a:t>
            </a:r>
            <a:r>
              <a:rPr lang="en-US" altLang="zh-CN">
                <a:solidFill>
                  <a:srgbClr val="CE0000"/>
                </a:solidFill>
                <a:sym typeface="+mn-ea"/>
              </a:rPr>
              <a:t>-Tree-Walk</a:t>
            </a:r>
            <a:r>
              <a:rPr lang="en-US" altLang="zh-CN"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x.left</a:t>
            </a:r>
            <a:r>
              <a:rPr lang="en-US" altLang="zh-CN">
                <a:sym typeface="+mn-ea"/>
              </a:rPr>
              <a:t>)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>
                <a:sym typeface="+mn-ea"/>
              </a:rPr>
              <a:t>       </a:t>
            </a:r>
            <a:r>
              <a:rPr lang="en-US" altLang="zh-CN" err="1">
                <a:solidFill>
                  <a:srgbClr val="CE0000"/>
                </a:solidFill>
                <a:sym typeface="+mn-ea"/>
              </a:rPr>
              <a:t>preorder</a:t>
            </a:r>
            <a:r>
              <a:rPr lang="en-US" altLang="zh-CN">
                <a:solidFill>
                  <a:srgbClr val="CE0000"/>
                </a:solidFill>
                <a:sym typeface="+mn-ea"/>
              </a:rPr>
              <a:t>-Tree-Walk</a:t>
            </a:r>
            <a:r>
              <a:rPr lang="en-US" altLang="zh-CN"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x.right</a:t>
            </a:r>
            <a:r>
              <a:rPr lang="en-US" altLang="zh-CN">
                <a:sym typeface="+mn-ea"/>
              </a:rPr>
              <a:t>)</a:t>
            </a:r>
            <a:endParaRPr lang="zh-CN" altLang="en-US" dirty="0">
              <a:sym typeface="+mn-ea"/>
            </a:endParaRPr>
          </a:p>
        </p:txBody>
      </p:sp>
      <p:sp>
        <p:nvSpPr>
          <p:cNvPr id="4" name="文本占位符 44034"/>
          <p:cNvSpPr txBox="1"/>
          <p:nvPr/>
        </p:nvSpPr>
        <p:spPr>
          <a:xfrm>
            <a:off x="4801871" y="1797051"/>
            <a:ext cx="3974465" cy="326326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None/>
            </a:pPr>
            <a:r>
              <a:rPr lang="en-US" altLang="zh-CN" err="1">
                <a:solidFill>
                  <a:srgbClr val="CE0000"/>
                </a:solidFill>
                <a:sym typeface="+mn-ea"/>
              </a:rPr>
              <a:t>postorder</a:t>
            </a:r>
            <a:r>
              <a:rPr lang="en-US" altLang="zh-CN">
                <a:solidFill>
                  <a:srgbClr val="CE0000"/>
                </a:solidFill>
                <a:sym typeface="+mn-ea"/>
              </a:rPr>
              <a:t>-Tree-Walk</a:t>
            </a:r>
            <a:r>
              <a:rPr lang="en-US" altLang="zh-CN"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</a:t>
            </a:r>
            <a:r>
              <a:rPr lang="en-US" altLang="zh-CN">
                <a:sym typeface="+mn-ea"/>
              </a:rPr>
              <a:t>)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sym typeface="+mn-ea"/>
              </a:rPr>
              <a:t>    if</a:t>
            </a:r>
            <a:r>
              <a:rPr lang="en-US" altLang="zh-CN">
                <a:sym typeface="+mn-ea"/>
              </a:rPr>
              <a:t> 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rgbClr val="008C87"/>
                </a:solidFill>
                <a:sym typeface="Symbol" panose="05050102010706020507" pitchFamily="18" charset="2"/>
              </a:rPr>
              <a:t> NIL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 err="1">
                <a:solidFill>
                  <a:srgbClr val="CE0000"/>
                </a:solidFill>
                <a:sym typeface="+mn-ea"/>
              </a:rPr>
              <a:t>       postorder</a:t>
            </a:r>
            <a:r>
              <a:rPr lang="en-US" altLang="zh-CN">
                <a:solidFill>
                  <a:srgbClr val="CE0000"/>
                </a:solidFill>
                <a:sym typeface="+mn-ea"/>
              </a:rPr>
              <a:t>-Tree-Walk</a:t>
            </a:r>
            <a:r>
              <a:rPr lang="en-US" altLang="zh-CN"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x.left</a:t>
            </a:r>
            <a:r>
              <a:rPr lang="en-US" altLang="zh-CN">
                <a:sym typeface="+mn-ea"/>
              </a:rPr>
              <a:t>)</a:t>
            </a:r>
            <a:endParaRPr lang="en-US" altLang="zh-CN"/>
          </a:p>
          <a:p>
            <a:pPr>
              <a:lnSpc>
                <a:spcPct val="90000"/>
              </a:lnSpc>
              <a:buNone/>
            </a:pPr>
            <a:r>
              <a:rPr lang="en-US" altLang="zh-CN">
                <a:sym typeface="+mn-ea"/>
              </a:rPr>
              <a:t>       </a:t>
            </a:r>
            <a:r>
              <a:rPr lang="en-US" altLang="zh-CN" err="1">
                <a:solidFill>
                  <a:srgbClr val="CE0000"/>
                </a:solidFill>
                <a:sym typeface="+mn-ea"/>
              </a:rPr>
              <a:t>postorder</a:t>
            </a:r>
            <a:r>
              <a:rPr lang="en-US" altLang="zh-CN">
                <a:solidFill>
                  <a:srgbClr val="CE0000"/>
                </a:solidFill>
                <a:sym typeface="+mn-ea"/>
              </a:rPr>
              <a:t>-Tree-Walk</a:t>
            </a:r>
            <a:r>
              <a:rPr lang="en-US" altLang="zh-CN"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x.right</a:t>
            </a:r>
            <a:r>
              <a:rPr lang="en-US" altLang="zh-CN">
                <a:sym typeface="+mn-ea"/>
              </a:rPr>
              <a:t>)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sym typeface="+mn-ea"/>
              </a:rPr>
              <a:t>      </a:t>
            </a:r>
            <a:r>
              <a:rPr lang="en-US" altLang="zh-CN">
                <a:sym typeface="+mn-ea"/>
              </a:rPr>
              <a:t> print </a:t>
            </a:r>
            <a:r>
              <a:rPr lang="en-US" altLang="zh-CN" i="1">
                <a:solidFill>
                  <a:srgbClr val="008C87"/>
                </a:solidFill>
                <a:sym typeface="+mn-ea"/>
              </a:rPr>
              <a:t>x.</a:t>
            </a:r>
            <a:r>
              <a:rPr lang="en-US" altLang="zh-CN">
                <a:solidFill>
                  <a:srgbClr val="008C87"/>
                </a:solidFill>
                <a:sym typeface="+mn-ea"/>
              </a:rPr>
              <a:t>key</a:t>
            </a:r>
            <a:endParaRPr lang="en-US" altLang="zh-CN">
              <a:solidFill>
                <a:srgbClr val="008C87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A0DB2DC-4C9A-4742-B13C-FB6460FD3503}" type="slidenum">
              <a:rPr lang="zh-CN" altLang="en-US" sz="675" dirty="0">
                <a:solidFill>
                  <a:prstClr val="black"/>
                </a:solidFill>
                <a:latin typeface="Times New Roman" panose="02020603050405020304" pitchFamily="18" charset="0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6</a:t>
            </a:fld>
            <a:endParaRPr lang="zh-CN" altLang="en-US" sz="675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>
                <a:solidFill>
                  <a:prstClr val="white"/>
                </a:solidFill>
                <a:sym typeface="+mn-ea"/>
              </a:rPr>
              <a:t>最大关键字元素和最小关键字元素</a:t>
            </a:r>
            <a:endParaRPr lang="zh-CN" altLang="en-US" dirty="0">
              <a:solidFill>
                <a:prstClr val="white"/>
              </a:solidFill>
              <a:sym typeface="+mn-ea"/>
            </a:endParaRPr>
          </a:p>
        </p:txBody>
      </p:sp>
      <p:sp>
        <p:nvSpPr>
          <p:cNvPr id="16" name="文本占位符 44034"/>
          <p:cNvSpPr txBox="1"/>
          <p:nvPr/>
        </p:nvSpPr>
        <p:spPr>
          <a:xfrm>
            <a:off x="547370" y="1797051"/>
            <a:ext cx="3672840" cy="326326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</a:pPr>
            <a:r>
              <a:rPr lang="en-US" altLang="zh-CN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Find-min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. 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zh-CN" altLang="en-US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从根节点出发，一直往左走，走到最远处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Find-MAX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. 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zh-CN" altLang="en-US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从根节点出发，一直往右走，走到最远处</a:t>
            </a:r>
          </a:p>
          <a:p>
            <a:pPr fontAlgn="auto">
              <a:spcAft>
                <a:spcPts val="0"/>
              </a:spcAft>
              <a:buNone/>
            </a:pPr>
            <a:endParaRPr lang="zh-CN" altLang="en-US">
              <a:solidFill>
                <a:prstClr val="black"/>
              </a:solidFill>
              <a:latin typeface="Franklin Gothic Book"/>
              <a:ea typeface="黑体"/>
              <a:sym typeface="+mn-ea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zh-CN" altLang="en-US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复杂度：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O(h)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  <p:sp>
        <p:nvSpPr>
          <p:cNvPr id="4" name="文本占位符 44034"/>
          <p:cNvSpPr txBox="1"/>
          <p:nvPr/>
        </p:nvSpPr>
        <p:spPr>
          <a:xfrm>
            <a:off x="4666616" y="1924051"/>
            <a:ext cx="3894455" cy="326326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</a:pPr>
            <a:r>
              <a:rPr lang="en-US" altLang="zh-CN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Tree-Minimum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)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   while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x.left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 NIL</a:t>
            </a:r>
          </a:p>
          <a:p>
            <a:pPr fontAlgn="auto">
              <a:spcAft>
                <a:spcPts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    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=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x.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left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return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x</a:t>
            </a:r>
          </a:p>
          <a:p>
            <a:pPr fontAlgn="auto">
              <a:spcAft>
                <a:spcPts val="0"/>
              </a:spcAft>
              <a:buNone/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>
                <a:solidFill>
                  <a:srgbClr val="CE0000"/>
                </a:solidFill>
                <a:latin typeface="Franklin Gothic Book"/>
                <a:ea typeface="黑体"/>
                <a:sym typeface="+mn-ea"/>
              </a:rPr>
              <a:t>Tree-Maximum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(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)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   while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x.right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 NIL</a:t>
            </a:r>
          </a:p>
          <a:p>
            <a:pPr fontAlgn="auto">
              <a:spcAft>
                <a:spcPts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    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x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=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x.right</a:t>
            </a:r>
            <a:endParaRPr lang="en-US" altLang="zh-CN">
              <a:solidFill>
                <a:prstClr val="black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return</a:t>
            </a:r>
            <a:r>
              <a:rPr lang="en-US" altLang="zh-CN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i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x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查找后继</a:t>
            </a:r>
            <a:r>
              <a:rPr lang="en-US" altLang="zh-CN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Successor</a:t>
            </a:r>
            <a:endParaRPr lang="zh-CN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占位符 150530"/>
          <p:cNvSpPr>
            <a:spLocks noGrp="1"/>
          </p:cNvSpPr>
          <p:nvPr/>
        </p:nvSpPr>
        <p:spPr>
          <a:xfrm>
            <a:off x="685801" y="1452563"/>
            <a:ext cx="4524555" cy="42624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E0000"/>
              </a:buClr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srgbClr val="CE0000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Tree-Successor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(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x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  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if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x.right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 NIL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  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return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dirty="0">
                <a:solidFill>
                  <a:srgbClr val="CE0000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Tree-Minimum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x.right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</a:t>
            </a:r>
            <a:endParaRPr lang="en-US" altLang="zh-CN" sz="2000" dirty="0">
              <a:solidFill>
                <a:prstClr val="black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while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 NIL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and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== </a:t>
            </a:r>
            <a:r>
              <a:rPr lang="en-US" altLang="zh-CN" sz="20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right</a:t>
            </a:r>
            <a:endParaRPr lang="en-US" altLang="zh-CN" sz="20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    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    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 </a:t>
            </a:r>
            <a:r>
              <a:rPr lang="en-US" altLang="zh-CN" sz="20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y.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p</a:t>
            </a:r>
            <a:endParaRPr lang="en-US" altLang="zh-CN" sz="20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  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return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76" name="椭圆 75"/>
          <p:cNvSpPr/>
          <p:nvPr/>
        </p:nvSpPr>
        <p:spPr>
          <a:xfrm>
            <a:off x="6248400" y="15621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en-US" altLang="zh-CN" sz="200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458200" y="33909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80" name="椭圆 79"/>
          <p:cNvSpPr/>
          <p:nvPr/>
        </p:nvSpPr>
        <p:spPr>
          <a:xfrm>
            <a:off x="6096000" y="33909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81" name="椭圆 80"/>
          <p:cNvSpPr/>
          <p:nvPr/>
        </p:nvSpPr>
        <p:spPr>
          <a:xfrm>
            <a:off x="4419600" y="33909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82" name="椭圆 81"/>
          <p:cNvSpPr/>
          <p:nvPr/>
        </p:nvSpPr>
        <p:spPr>
          <a:xfrm>
            <a:off x="7543800" y="23241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</a:p>
        </p:txBody>
      </p:sp>
      <p:sp>
        <p:nvSpPr>
          <p:cNvPr id="83" name="椭圆 82"/>
          <p:cNvSpPr/>
          <p:nvPr/>
        </p:nvSpPr>
        <p:spPr>
          <a:xfrm>
            <a:off x="5181600" y="23241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84" name="直接连接符 83"/>
          <p:cNvSpPr/>
          <p:nvPr/>
        </p:nvSpPr>
        <p:spPr>
          <a:xfrm flipH="1">
            <a:off x="4648200" y="2628900"/>
            <a:ext cx="6096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5" name="直接连接符 84"/>
          <p:cNvSpPr/>
          <p:nvPr/>
        </p:nvSpPr>
        <p:spPr>
          <a:xfrm>
            <a:off x="5410200" y="2628900"/>
            <a:ext cx="7620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" name="直接连接符 85"/>
          <p:cNvSpPr/>
          <p:nvPr/>
        </p:nvSpPr>
        <p:spPr>
          <a:xfrm flipH="1">
            <a:off x="5410200" y="1790700"/>
            <a:ext cx="8382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7" name="直接连接符 86"/>
          <p:cNvSpPr/>
          <p:nvPr/>
        </p:nvSpPr>
        <p:spPr>
          <a:xfrm>
            <a:off x="6553200" y="1790700"/>
            <a:ext cx="9906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8" name="直接连接符 87"/>
          <p:cNvSpPr/>
          <p:nvPr/>
        </p:nvSpPr>
        <p:spPr>
          <a:xfrm>
            <a:off x="7772400" y="2552700"/>
            <a:ext cx="7620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9" name="椭圆 88"/>
          <p:cNvSpPr/>
          <p:nvPr/>
        </p:nvSpPr>
        <p:spPr>
          <a:xfrm>
            <a:off x="3810000" y="43815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90" name="椭圆 89"/>
          <p:cNvSpPr/>
          <p:nvPr/>
        </p:nvSpPr>
        <p:spPr>
          <a:xfrm>
            <a:off x="5029200" y="43815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91" name="椭圆 90"/>
          <p:cNvSpPr/>
          <p:nvPr/>
        </p:nvSpPr>
        <p:spPr>
          <a:xfrm>
            <a:off x="6858000" y="4381500"/>
            <a:ext cx="304800" cy="30480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</a:p>
        </p:txBody>
      </p:sp>
      <p:sp>
        <p:nvSpPr>
          <p:cNvPr id="92" name="椭圆 91"/>
          <p:cNvSpPr/>
          <p:nvPr/>
        </p:nvSpPr>
        <p:spPr>
          <a:xfrm>
            <a:off x="6172200" y="52959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</a:p>
        </p:txBody>
      </p:sp>
      <p:sp>
        <p:nvSpPr>
          <p:cNvPr id="93" name="椭圆 92"/>
          <p:cNvSpPr/>
          <p:nvPr/>
        </p:nvSpPr>
        <p:spPr>
          <a:xfrm>
            <a:off x="7010400" y="3390900"/>
            <a:ext cx="322053" cy="313067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</a:p>
        </p:txBody>
      </p:sp>
      <p:sp>
        <p:nvSpPr>
          <p:cNvPr id="94" name="直接连接符 93"/>
          <p:cNvSpPr/>
          <p:nvPr/>
        </p:nvSpPr>
        <p:spPr>
          <a:xfrm flipH="1">
            <a:off x="4038600" y="3695700"/>
            <a:ext cx="45720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" name="直接连接符 94"/>
          <p:cNvSpPr/>
          <p:nvPr/>
        </p:nvSpPr>
        <p:spPr>
          <a:xfrm>
            <a:off x="4648200" y="3695700"/>
            <a:ext cx="4572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6" name="直接连接符 95"/>
          <p:cNvSpPr/>
          <p:nvPr/>
        </p:nvSpPr>
        <p:spPr>
          <a:xfrm>
            <a:off x="6324600" y="3695700"/>
            <a:ext cx="60960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7" name="直接连接符 96"/>
          <p:cNvSpPr/>
          <p:nvPr/>
        </p:nvSpPr>
        <p:spPr>
          <a:xfrm flipH="1">
            <a:off x="6400800" y="4686300"/>
            <a:ext cx="53340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8" name="直接连接符 97"/>
          <p:cNvSpPr/>
          <p:nvPr/>
        </p:nvSpPr>
        <p:spPr>
          <a:xfrm flipH="1">
            <a:off x="7162800" y="2628900"/>
            <a:ext cx="4572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" name="文本框 158744"/>
          <p:cNvSpPr txBox="1"/>
          <p:nvPr/>
        </p:nvSpPr>
        <p:spPr>
          <a:xfrm>
            <a:off x="5799138" y="3375026"/>
            <a:ext cx="296862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i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endParaRPr lang="en-US" altLang="zh-CN" sz="200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" name="文本框 158745"/>
          <p:cNvSpPr txBox="1"/>
          <p:nvPr/>
        </p:nvSpPr>
        <p:spPr>
          <a:xfrm>
            <a:off x="7162800" y="4229100"/>
            <a:ext cx="3190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101" name="文本占位符 158722"/>
          <p:cNvSpPr>
            <a:spLocks noGrp="1"/>
          </p:cNvSpPr>
          <p:nvPr/>
        </p:nvSpPr>
        <p:spPr>
          <a:xfrm>
            <a:off x="3826534" y="4963063"/>
            <a:ext cx="2100532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E0000"/>
              </a:buClr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2400">
                <a:solidFill>
                  <a:srgbClr val="CE0000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Successor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(</a:t>
            </a:r>
            <a:r>
              <a:rPr lang="en-US" altLang="zh-CN" sz="240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13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任意多边形: 形状 1"/>
          <p:cNvSpPr/>
          <p:nvPr/>
        </p:nvSpPr>
        <p:spPr>
          <a:xfrm>
            <a:off x="5408412" y="1676759"/>
            <a:ext cx="1734260" cy="2682816"/>
          </a:xfrm>
          <a:custGeom>
            <a:avLst/>
            <a:gdLst>
              <a:gd name="connsiteX0" fmla="*/ 1734260 w 1734260"/>
              <a:gd name="connsiteY0" fmla="*/ 2682816 h 2682816"/>
              <a:gd name="connsiteX1" fmla="*/ 932003 w 1734260"/>
              <a:gd name="connsiteY1" fmla="*/ 1828800 h 2682816"/>
              <a:gd name="connsiteX2" fmla="*/ 350 w 1734260"/>
              <a:gd name="connsiteY2" fmla="*/ 828136 h 2682816"/>
              <a:gd name="connsiteX3" fmla="*/ 845739 w 1734260"/>
              <a:gd name="connsiteY3" fmla="*/ 0 h 2682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4260" h="2682816">
                <a:moveTo>
                  <a:pt x="1734260" y="2682816"/>
                </a:moveTo>
                <a:lnTo>
                  <a:pt x="932003" y="1828800"/>
                </a:lnTo>
                <a:cubicBezTo>
                  <a:pt x="643018" y="1519687"/>
                  <a:pt x="14727" y="1132936"/>
                  <a:pt x="350" y="828136"/>
                </a:cubicBezTo>
                <a:cubicBezTo>
                  <a:pt x="-14027" y="523336"/>
                  <a:pt x="415856" y="261668"/>
                  <a:pt x="845739" y="0"/>
                </a:cubicBezTo>
              </a:path>
            </a:pathLst>
          </a:custGeom>
          <a:noFill/>
          <a:ln w="28575"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white"/>
              </a:solidFill>
              <a:latin typeface="Franklin Gothic Book"/>
              <a:ea typeface="黑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776" y="4359081"/>
            <a:ext cx="3503763" cy="783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prstClr val="black"/>
                </a:solidFill>
                <a:latin typeface="Franklin Gothic Book"/>
                <a:ea typeface="黑体"/>
              </a:rPr>
              <a:t>后继</a:t>
            </a:r>
            <a:r>
              <a:rPr lang="zh-CN" altLang="en-US" sz="1600" dirty="0">
                <a:solidFill>
                  <a:prstClr val="black"/>
                </a:solidFill>
                <a:latin typeface="Franklin Gothic Book"/>
                <a:ea typeface="黑体"/>
              </a:rPr>
              <a:t>（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Successor</a:t>
            </a:r>
            <a:r>
              <a:rPr lang="zh-CN" altLang="en-US" sz="1600" dirty="0">
                <a:solidFill>
                  <a:prstClr val="black"/>
                </a:solidFill>
                <a:latin typeface="Franklin Gothic Book"/>
                <a:ea typeface="黑体"/>
              </a:rPr>
              <a:t>）：按照中序遍历进行搜索的下一节点。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查找前驱</a:t>
            </a:r>
            <a:r>
              <a:rPr lang="en-US" altLang="zh-CN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Predecessor</a:t>
            </a:r>
            <a:endParaRPr lang="zh-CN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占位符 150530"/>
          <p:cNvSpPr>
            <a:spLocks noGrp="1"/>
          </p:cNvSpPr>
          <p:nvPr/>
        </p:nvSpPr>
        <p:spPr>
          <a:xfrm>
            <a:off x="685801" y="1452563"/>
            <a:ext cx="4524555" cy="42624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E0000"/>
              </a:buClr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srgbClr val="CE0000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Tree-Predecessor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(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x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  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if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x.left 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 NIL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  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return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dirty="0">
                <a:solidFill>
                  <a:srgbClr val="CE0000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Tree-Maximum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x.left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</a:t>
            </a:r>
            <a:endParaRPr lang="en-US" altLang="zh-CN" sz="2000" dirty="0">
              <a:solidFill>
                <a:prstClr val="black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while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 NIL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and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== </a:t>
            </a:r>
            <a:r>
              <a:rPr lang="en-US" altLang="zh-CN" sz="20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left</a:t>
            </a:r>
            <a:endParaRPr lang="en-US" altLang="zh-CN" sz="20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    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    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</a:t>
            </a:r>
            <a:r>
              <a:rPr lang="en-US" altLang="zh-CN" sz="20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 </a:t>
            </a:r>
            <a:r>
              <a:rPr lang="en-US" altLang="zh-CN" sz="20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y.</a:t>
            </a:r>
            <a:r>
              <a:rPr lang="en-US" altLang="zh-CN" sz="20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p</a:t>
            </a:r>
            <a:endParaRPr lang="en-US" altLang="zh-CN" sz="20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  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return</a:t>
            </a:r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</a:t>
            </a:r>
            <a:r>
              <a:rPr lang="en-US" altLang="zh-CN" sz="20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76" name="椭圆 75"/>
          <p:cNvSpPr/>
          <p:nvPr/>
        </p:nvSpPr>
        <p:spPr>
          <a:xfrm>
            <a:off x="6248400" y="15621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en-US" altLang="zh-CN" sz="200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458200" y="33909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80" name="椭圆 79"/>
          <p:cNvSpPr/>
          <p:nvPr/>
        </p:nvSpPr>
        <p:spPr>
          <a:xfrm>
            <a:off x="6096000" y="33909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81" name="椭圆 80"/>
          <p:cNvSpPr/>
          <p:nvPr/>
        </p:nvSpPr>
        <p:spPr>
          <a:xfrm>
            <a:off x="4419600" y="33909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82" name="椭圆 81"/>
          <p:cNvSpPr/>
          <p:nvPr/>
        </p:nvSpPr>
        <p:spPr>
          <a:xfrm>
            <a:off x="7543800" y="23241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</a:p>
        </p:txBody>
      </p:sp>
      <p:sp>
        <p:nvSpPr>
          <p:cNvPr id="83" name="椭圆 82"/>
          <p:cNvSpPr/>
          <p:nvPr/>
        </p:nvSpPr>
        <p:spPr>
          <a:xfrm>
            <a:off x="5181600" y="23241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84" name="直接连接符 83"/>
          <p:cNvSpPr/>
          <p:nvPr/>
        </p:nvSpPr>
        <p:spPr>
          <a:xfrm flipH="1">
            <a:off x="4648200" y="2628900"/>
            <a:ext cx="6096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5" name="直接连接符 84"/>
          <p:cNvSpPr/>
          <p:nvPr/>
        </p:nvSpPr>
        <p:spPr>
          <a:xfrm>
            <a:off x="5410200" y="2628900"/>
            <a:ext cx="7620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" name="直接连接符 85"/>
          <p:cNvSpPr/>
          <p:nvPr/>
        </p:nvSpPr>
        <p:spPr>
          <a:xfrm flipH="1">
            <a:off x="5410200" y="1790700"/>
            <a:ext cx="8382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7" name="直接连接符 86"/>
          <p:cNvSpPr/>
          <p:nvPr/>
        </p:nvSpPr>
        <p:spPr>
          <a:xfrm>
            <a:off x="6553200" y="1790700"/>
            <a:ext cx="9906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8" name="直接连接符 87"/>
          <p:cNvSpPr/>
          <p:nvPr/>
        </p:nvSpPr>
        <p:spPr>
          <a:xfrm>
            <a:off x="7772400" y="2552700"/>
            <a:ext cx="7620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9" name="椭圆 88"/>
          <p:cNvSpPr/>
          <p:nvPr/>
        </p:nvSpPr>
        <p:spPr>
          <a:xfrm>
            <a:off x="3810000" y="43815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90" name="椭圆 89"/>
          <p:cNvSpPr/>
          <p:nvPr/>
        </p:nvSpPr>
        <p:spPr>
          <a:xfrm>
            <a:off x="5029200" y="43815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91" name="椭圆 90"/>
          <p:cNvSpPr/>
          <p:nvPr/>
        </p:nvSpPr>
        <p:spPr>
          <a:xfrm>
            <a:off x="6858000" y="43815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anchor="ctr" anchorCtr="0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13</a:t>
            </a:r>
          </a:p>
        </p:txBody>
      </p:sp>
      <p:sp>
        <p:nvSpPr>
          <p:cNvPr id="92" name="椭圆 91"/>
          <p:cNvSpPr/>
          <p:nvPr/>
        </p:nvSpPr>
        <p:spPr>
          <a:xfrm>
            <a:off x="6172200" y="5295900"/>
            <a:ext cx="304800" cy="3048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36000" anchor="ctr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</a:p>
        </p:txBody>
      </p:sp>
      <p:sp>
        <p:nvSpPr>
          <p:cNvPr id="93" name="椭圆 92"/>
          <p:cNvSpPr/>
          <p:nvPr/>
        </p:nvSpPr>
        <p:spPr>
          <a:xfrm>
            <a:off x="7010400" y="3390900"/>
            <a:ext cx="322053" cy="313067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0" anchor="ctr" anchorCtr="0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17</a:t>
            </a:r>
          </a:p>
        </p:txBody>
      </p:sp>
      <p:sp>
        <p:nvSpPr>
          <p:cNvPr id="94" name="直接连接符 93"/>
          <p:cNvSpPr/>
          <p:nvPr/>
        </p:nvSpPr>
        <p:spPr>
          <a:xfrm flipH="1">
            <a:off x="4038600" y="3695700"/>
            <a:ext cx="45720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5" name="直接连接符 94"/>
          <p:cNvSpPr/>
          <p:nvPr/>
        </p:nvSpPr>
        <p:spPr>
          <a:xfrm>
            <a:off x="4648200" y="3695700"/>
            <a:ext cx="4572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6" name="直接连接符 95"/>
          <p:cNvSpPr/>
          <p:nvPr/>
        </p:nvSpPr>
        <p:spPr>
          <a:xfrm>
            <a:off x="6324600" y="3695700"/>
            <a:ext cx="60960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7" name="直接连接符 96"/>
          <p:cNvSpPr/>
          <p:nvPr/>
        </p:nvSpPr>
        <p:spPr>
          <a:xfrm flipH="1">
            <a:off x="6400800" y="4686300"/>
            <a:ext cx="53340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8" name="直接连接符 97"/>
          <p:cNvSpPr/>
          <p:nvPr/>
        </p:nvSpPr>
        <p:spPr>
          <a:xfrm flipH="1">
            <a:off x="7162800" y="2628900"/>
            <a:ext cx="4572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" name="文本框 158744"/>
          <p:cNvSpPr txBox="1"/>
          <p:nvPr/>
        </p:nvSpPr>
        <p:spPr>
          <a:xfrm>
            <a:off x="5799138" y="3375026"/>
            <a:ext cx="296862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i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endParaRPr lang="en-US" altLang="zh-CN" sz="200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" name="文本框 158745"/>
          <p:cNvSpPr txBox="1"/>
          <p:nvPr/>
        </p:nvSpPr>
        <p:spPr>
          <a:xfrm>
            <a:off x="7162800" y="4229100"/>
            <a:ext cx="3190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i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101" name="文本占位符 158722"/>
          <p:cNvSpPr>
            <a:spLocks noGrp="1"/>
          </p:cNvSpPr>
          <p:nvPr/>
        </p:nvSpPr>
        <p:spPr>
          <a:xfrm>
            <a:off x="3826534" y="4963063"/>
            <a:ext cx="2100532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E0000"/>
              </a:buClr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2400">
                <a:solidFill>
                  <a:srgbClr val="CE0000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Predecessor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(</a:t>
            </a:r>
            <a:r>
              <a:rPr lang="en-US" altLang="zh-CN" sz="240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17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776" y="4359081"/>
            <a:ext cx="3503763" cy="783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prstClr val="black"/>
                </a:solidFill>
                <a:latin typeface="Franklin Gothic Book"/>
                <a:ea typeface="黑体"/>
              </a:rPr>
              <a:t>前驱</a:t>
            </a:r>
            <a:r>
              <a:rPr lang="zh-CN" altLang="en-US" sz="1600" dirty="0">
                <a:solidFill>
                  <a:prstClr val="black"/>
                </a:solidFill>
                <a:latin typeface="Franklin Gothic Book"/>
                <a:ea typeface="黑体"/>
              </a:rPr>
              <a:t>（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Predecessor</a:t>
            </a:r>
            <a:r>
              <a:rPr lang="zh-CN" altLang="en-US" sz="1600" dirty="0">
                <a:solidFill>
                  <a:prstClr val="black"/>
                </a:solidFill>
                <a:latin typeface="Franklin Gothic Book"/>
                <a:ea typeface="黑体"/>
              </a:rPr>
              <a:t>）：按照中序遍历进行搜索的前一节点。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6499226" y="1800861"/>
            <a:ext cx="1028065" cy="1571625"/>
          </a:xfrm>
          <a:custGeom>
            <a:avLst/>
            <a:gdLst>
              <a:gd name="connisteX0" fmla="*/ 579755 w 1027801"/>
              <a:gd name="connsiteY0" fmla="*/ 1524000 h 1524000"/>
              <a:gd name="connisteX1" fmla="*/ 1008380 w 1027801"/>
              <a:gd name="connsiteY1" fmla="*/ 825500 h 1524000"/>
              <a:gd name="connisteX2" fmla="*/ 0 w 1027801"/>
              <a:gd name="connsiteY2" fmla="*/ 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027802" h="1524000">
                <a:moveTo>
                  <a:pt x="579755" y="1524000"/>
                </a:moveTo>
                <a:cubicBezTo>
                  <a:pt x="685800" y="1400810"/>
                  <a:pt x="1124585" y="1130300"/>
                  <a:pt x="1008380" y="825500"/>
                </a:cubicBezTo>
                <a:cubicBezTo>
                  <a:pt x="892175" y="520700"/>
                  <a:pt x="210185" y="151130"/>
                  <a:pt x="0" y="0"/>
                </a:cubicBezTo>
              </a:path>
            </a:pathLst>
          </a:custGeom>
          <a:noFill/>
          <a:ln w="25400"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white"/>
              </a:solidFill>
              <a:latin typeface="Franklin Gothic Book"/>
              <a:ea typeface="黑体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DC9C97D-1ED0-408A-B98E-52053612A959}"/>
              </a:ext>
            </a:extLst>
          </p:cNvPr>
          <p:cNvSpPr txBox="1"/>
          <p:nvPr/>
        </p:nvSpPr>
        <p:spPr>
          <a:xfrm>
            <a:off x="683568" y="17008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u="sng" dirty="0"/>
              <a:t>代码示例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219C8D-F3E5-49DF-BE33-CC32C2BEF0BD}"/>
              </a:ext>
            </a:extLst>
          </p:cNvPr>
          <p:cNvSpPr txBox="1"/>
          <p:nvPr/>
        </p:nvSpPr>
        <p:spPr>
          <a:xfrm>
            <a:off x="1619676" y="3855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代码示例</a:t>
            </a:r>
          </a:p>
        </p:txBody>
      </p:sp>
    </p:spTree>
    <p:extLst>
      <p:ext uri="{BB962C8B-B14F-4D97-AF65-F5344CB8AC3E}">
        <p14:creationId xmlns:p14="http://schemas.microsoft.com/office/powerpoint/2010/main" val="27078416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660,&quot;width&quot;:6650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1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E36C09"/>
      </a:accent2>
      <a:accent3>
        <a:srgbClr val="586D2C"/>
      </a:accent3>
      <a:accent4>
        <a:srgbClr val="938953"/>
      </a:accent4>
      <a:accent5>
        <a:srgbClr val="518685"/>
      </a:accent5>
      <a:accent6>
        <a:srgbClr val="CC9900"/>
      </a:accent6>
      <a:hlink>
        <a:srgbClr val="0000FF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</TotalTime>
  <Words>833</Words>
  <Application>Microsoft Office PowerPoint</Application>
  <PresentationFormat>全屏显示(4:3)</PresentationFormat>
  <Paragraphs>149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Meiryo UI</vt:lpstr>
      <vt:lpstr>等线</vt:lpstr>
      <vt:lpstr>黑体</vt:lpstr>
      <vt:lpstr>微软雅黑</vt:lpstr>
      <vt:lpstr>Arial</vt:lpstr>
      <vt:lpstr>Franklin Gothic Book</vt:lpstr>
      <vt:lpstr>Franklin Gothic Medium</vt:lpstr>
      <vt:lpstr>Times New Roman</vt:lpstr>
      <vt:lpstr>默认设计模板</vt:lpstr>
      <vt:lpstr>自定义设计方案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代码习惯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空</cp:lastModifiedBy>
  <cp:revision>288</cp:revision>
  <dcterms:created xsi:type="dcterms:W3CDTF">2011-05-26T04:58:14Z</dcterms:created>
  <dcterms:modified xsi:type="dcterms:W3CDTF">2023-04-27T04:51:18Z</dcterms:modified>
</cp:coreProperties>
</file>