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72" r:id="rId3"/>
  </p:sldMasterIdLst>
  <p:notesMasterIdLst>
    <p:notesMasterId r:id="rId21"/>
  </p:notesMasterIdLst>
  <p:sldIdLst>
    <p:sldId id="256" r:id="rId4"/>
    <p:sldId id="2647" r:id="rId5"/>
    <p:sldId id="2547" r:id="rId6"/>
    <p:sldId id="2548" r:id="rId7"/>
    <p:sldId id="2549" r:id="rId8"/>
    <p:sldId id="2649" r:id="rId9"/>
    <p:sldId id="2550" r:id="rId10"/>
    <p:sldId id="2650" r:id="rId11"/>
    <p:sldId id="2651" r:id="rId12"/>
    <p:sldId id="267" r:id="rId13"/>
    <p:sldId id="2653" r:id="rId14"/>
    <p:sldId id="2654" r:id="rId15"/>
    <p:sldId id="268" r:id="rId16"/>
    <p:sldId id="2652" r:id="rId17"/>
    <p:sldId id="2655" r:id="rId18"/>
    <p:sldId id="2656" r:id="rId19"/>
    <p:sldId id="266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 autoAdjust="0"/>
    <p:restoredTop sz="94660"/>
  </p:normalViewPr>
  <p:slideViewPr>
    <p:cSldViewPr>
      <p:cViewPr varScale="1">
        <p:scale>
          <a:sx n="81" d="100"/>
          <a:sy n="81" d="100"/>
        </p:scale>
        <p:origin x="127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B8521-CCE3-429F-93A5-C40A8A4BEFB8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CE157-A8E6-4CD2-B779-9430DA92F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15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3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0698EC-9E4E-4304-AAE3-A3C9B328634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079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C9FD41-EC87-4F80-B149-776537F2FC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5E497D-E636-4102-AF28-62012C7A8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02365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6E98D9-BD81-43F8-95B4-0F7C99345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E95AA9-4CA2-4F4B-8A6A-117D46319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008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62FD7E2-68C9-42DF-A801-EE0237E49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846B4-CC3E-4663-B5EE-2A1A34A691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97031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4DDA4E-59F5-465C-8D6D-07C227C9C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B15E2F-E42C-449E-9379-D11EA1FF3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028304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F9C0F2-445A-4318-8B63-7218D6A50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6DBE36-0FBD-46E1-8284-6F569FAF6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73772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5B60D9-EF44-45C8-883E-7503A7BE9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C36DB5-BDA9-4CBC-A91B-213F2B893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161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AEBD74-47F3-4093-851A-64104FFDC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AFA64E-4BF7-4A45-8E2E-6E09E2C148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551C472-88E8-4E53-8EB9-C542CE8739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72878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842819-0046-4DB3-BEBD-3670C0C0C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7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81442F-5AC2-4147-A1A1-DFCF0F7C4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4E61AA-4816-44BD-AD62-E0E22C630A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6D970C-D2AE-469E-A06C-723E413E7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C50BD53-C032-4E4A-BBF4-DFBA2F9AAC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62300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9A43A7-F0E6-4F6B-B8A2-BFE7FD7F8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90659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369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C3618D-C6DA-45BB-B4DC-379350AF4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55E4A7-25FD-4B66-9E7C-D9E0D82BB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7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012AC8-BECC-46DA-BCCF-742C850474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4761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F13284-6214-4DB2-9895-383EEF501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873ED6-648F-40CF-97C2-3C62252E2E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006034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C108EF-F388-49AC-BE35-8354C9E02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6A98BF-8A4F-4D2A-942C-88C63D73F5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7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C7B213E-8C9A-49BC-A8FA-B04DCDC0A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56987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ABAC20-0A89-4A3D-AD56-990E55B62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BF155F-7F93-443A-9085-9FF5A249D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548999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CFFCEBB-0819-406D-8C6D-E804ADE7AF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A885B6-D30C-4683-94C5-F1D61A02E4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4000029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5541"/>
            <a:ext cx="9144000" cy="4174541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3028951"/>
            <a:ext cx="9144000" cy="3829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6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17" y="5207132"/>
            <a:ext cx="3224212" cy="220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8244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881006"/>
            <a:ext cx="9144000" cy="417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3028951"/>
            <a:ext cx="9144000" cy="3829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6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17" y="5207132"/>
            <a:ext cx="3224212" cy="220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8509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11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2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6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4" y="1785942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2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60" name="直接连接符 59"/>
          <p:cNvCxnSpPr/>
          <p:nvPr userDrawn="1"/>
        </p:nvCxnSpPr>
        <p:spPr>
          <a:xfrm>
            <a:off x="-14962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061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11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2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6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4" y="1785942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2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0" name="矩形 59"/>
          <p:cNvSpPr/>
          <p:nvPr userDrawn="1"/>
        </p:nvSpPr>
        <p:spPr>
          <a:xfrm>
            <a:off x="0" y="6519335"/>
            <a:ext cx="9144000" cy="338667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28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11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2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6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4" y="1785942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2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>
          <a:xfrm>
            <a:off x="276126" y="939800"/>
            <a:ext cx="8309214" cy="500380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3429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6858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287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716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60" name="直接连接符 59"/>
          <p:cNvCxnSpPr/>
          <p:nvPr userDrawn="1"/>
        </p:nvCxnSpPr>
        <p:spPr>
          <a:xfrm>
            <a:off x="-14962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/>
          <p:nvPr userDrawn="1"/>
        </p:nvSpPr>
        <p:spPr>
          <a:xfrm>
            <a:off x="900017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>
            <a:off x="301441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>
            <a:off x="1498592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>
            <a:off x="2097169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87" y="6333849"/>
            <a:ext cx="417862" cy="33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989" b="100000" l="1304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1" y="6199768"/>
            <a:ext cx="438150" cy="56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2" name="组合 81"/>
          <p:cNvGrpSpPr/>
          <p:nvPr userDrawn="1"/>
        </p:nvGrpSpPr>
        <p:grpSpPr>
          <a:xfrm>
            <a:off x="958636" y="6237106"/>
            <a:ext cx="385039" cy="435233"/>
            <a:chOff x="2641350" y="673269"/>
            <a:chExt cx="949722" cy="1079198"/>
          </a:xfrm>
        </p:grpSpPr>
        <p:sp>
          <p:nvSpPr>
            <p:cNvPr id="83" name="矩形 82"/>
            <p:cNvSpPr/>
            <p:nvPr/>
          </p:nvSpPr>
          <p:spPr>
            <a:xfrm>
              <a:off x="2684752" y="948196"/>
              <a:ext cx="828000" cy="64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流程图: 手动输入 2052"/>
            <p:cNvSpPr/>
            <p:nvPr/>
          </p:nvSpPr>
          <p:spPr>
            <a:xfrm flipH="1">
              <a:off x="2641350" y="1370849"/>
              <a:ext cx="902103" cy="38161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147"/>
                <a:gd name="connsiteY0-2" fmla="*/ 3996 h 10000"/>
                <a:gd name="connsiteX1-3" fmla="*/ 10147 w 10147"/>
                <a:gd name="connsiteY1-4" fmla="*/ 0 h 10000"/>
                <a:gd name="connsiteX2-5" fmla="*/ 10147 w 10147"/>
                <a:gd name="connsiteY2-6" fmla="*/ 10000 h 10000"/>
                <a:gd name="connsiteX3-7" fmla="*/ 147 w 10147"/>
                <a:gd name="connsiteY3-8" fmla="*/ 10000 h 10000"/>
                <a:gd name="connsiteX4-9" fmla="*/ 0 w 10147"/>
                <a:gd name="connsiteY4-10" fmla="*/ 3996 h 10000"/>
                <a:gd name="connsiteX0-11" fmla="*/ 0 w 10441"/>
                <a:gd name="connsiteY0-12" fmla="*/ 5992 h 11996"/>
                <a:gd name="connsiteX1-13" fmla="*/ 10441 w 10441"/>
                <a:gd name="connsiteY1-14" fmla="*/ 0 h 11996"/>
                <a:gd name="connsiteX2-15" fmla="*/ 10147 w 10441"/>
                <a:gd name="connsiteY2-16" fmla="*/ 11996 h 11996"/>
                <a:gd name="connsiteX3-17" fmla="*/ 147 w 10441"/>
                <a:gd name="connsiteY3-18" fmla="*/ 11996 h 11996"/>
                <a:gd name="connsiteX4-19" fmla="*/ 0 w 10441"/>
                <a:gd name="connsiteY4-20" fmla="*/ 5992 h 119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41" h="11996">
                  <a:moveTo>
                    <a:pt x="0" y="5992"/>
                  </a:moveTo>
                  <a:lnTo>
                    <a:pt x="10441" y="0"/>
                  </a:lnTo>
                  <a:lnTo>
                    <a:pt x="10147" y="11996"/>
                  </a:lnTo>
                  <a:lnTo>
                    <a:pt x="147" y="11996"/>
                  </a:lnTo>
                  <a:lnTo>
                    <a:pt x="0" y="59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2054"/>
            <p:cNvSpPr/>
            <p:nvPr/>
          </p:nvSpPr>
          <p:spPr>
            <a:xfrm rot="16200000">
              <a:off x="3065996" y="1071739"/>
              <a:ext cx="292348" cy="687970"/>
            </a:xfrm>
            <a:custGeom>
              <a:avLst/>
              <a:gdLst>
                <a:gd name="connsiteX0" fmla="*/ 0 w 432048"/>
                <a:gd name="connsiteY0" fmla="*/ 675267 h 675267"/>
                <a:gd name="connsiteX1" fmla="*/ 127126 w 432048"/>
                <a:gd name="connsiteY1" fmla="*/ 0 h 675267"/>
                <a:gd name="connsiteX2" fmla="*/ 432048 w 432048"/>
                <a:gd name="connsiteY2" fmla="*/ 675267 h 675267"/>
                <a:gd name="connsiteX3" fmla="*/ 0 w 432048"/>
                <a:gd name="connsiteY3" fmla="*/ 675267 h 675267"/>
                <a:gd name="connsiteX0-1" fmla="*/ 0 w 292347"/>
                <a:gd name="connsiteY0-2" fmla="*/ 675267 h 675267"/>
                <a:gd name="connsiteX1-3" fmla="*/ 127126 w 292347"/>
                <a:gd name="connsiteY1-4" fmla="*/ 0 h 675267"/>
                <a:gd name="connsiteX2-5" fmla="*/ 292347 w 292347"/>
                <a:gd name="connsiteY2-6" fmla="*/ 649870 h 675267"/>
                <a:gd name="connsiteX3-7" fmla="*/ 0 w 292347"/>
                <a:gd name="connsiteY3-8" fmla="*/ 675267 h 675267"/>
                <a:gd name="connsiteX0-9" fmla="*/ 0 w 292347"/>
                <a:gd name="connsiteY0-10" fmla="*/ 675267 h 687970"/>
                <a:gd name="connsiteX1-11" fmla="*/ 127126 w 292347"/>
                <a:gd name="connsiteY1-12" fmla="*/ 0 h 687970"/>
                <a:gd name="connsiteX2-13" fmla="*/ 292347 w 292347"/>
                <a:gd name="connsiteY2-14" fmla="*/ 687970 h 687970"/>
                <a:gd name="connsiteX3-15" fmla="*/ 0 w 292347"/>
                <a:gd name="connsiteY3-16" fmla="*/ 675267 h 6879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2347" h="687970">
                  <a:moveTo>
                    <a:pt x="0" y="675267"/>
                  </a:moveTo>
                  <a:lnTo>
                    <a:pt x="127126" y="0"/>
                  </a:lnTo>
                  <a:lnTo>
                    <a:pt x="292347" y="687970"/>
                  </a:lnTo>
                  <a:lnTo>
                    <a:pt x="0" y="675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922072" y="673269"/>
              <a:ext cx="669000" cy="686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6">
                      <a:lumMod val="75000"/>
                    </a:schemeClr>
                  </a:solidFill>
                  <a:latin typeface="Meiryo UI" pitchFamily="34" charset="-128"/>
                  <a:ea typeface="Meiryo UI" pitchFamily="34" charset="-128"/>
                  <a:cs typeface="Meiryo UI" pitchFamily="34" charset="-128"/>
                </a:rPr>
                <a:t>e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endParaRPr>
            </a:p>
          </p:txBody>
        </p:sp>
      </p:grpSp>
      <p:pic>
        <p:nvPicPr>
          <p:cNvPr id="87" name="Picture 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606" y="6347981"/>
            <a:ext cx="293722" cy="32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945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1411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4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4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110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3931BF-B3A8-4AA2-AB04-D632D86B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34CBF6-B4CA-495F-B4C5-231FE3995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2899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429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137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8650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07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3032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1600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7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368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12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0" y="3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-14961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/>
        </p:nvSpPr>
        <p:spPr>
          <a:xfrm>
            <a:off x="900017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椭圆 11"/>
          <p:cNvSpPr/>
          <p:nvPr userDrawn="1"/>
        </p:nvSpPr>
        <p:spPr>
          <a:xfrm>
            <a:off x="301441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椭圆 12"/>
          <p:cNvSpPr/>
          <p:nvPr userDrawn="1"/>
        </p:nvSpPr>
        <p:spPr>
          <a:xfrm>
            <a:off x="1498594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椭圆 13"/>
          <p:cNvSpPr/>
          <p:nvPr userDrawn="1"/>
        </p:nvSpPr>
        <p:spPr>
          <a:xfrm>
            <a:off x="2097169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7" y="-364976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5" y="1785942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2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87" y="6333850"/>
            <a:ext cx="417862" cy="33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989" b="100000" l="1304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1" y="6199769"/>
            <a:ext cx="438150" cy="56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0" name="组合 59"/>
          <p:cNvGrpSpPr/>
          <p:nvPr userDrawn="1"/>
        </p:nvGrpSpPr>
        <p:grpSpPr>
          <a:xfrm>
            <a:off x="958636" y="6237107"/>
            <a:ext cx="385039" cy="435233"/>
            <a:chOff x="2641350" y="673269"/>
            <a:chExt cx="949722" cy="1079198"/>
          </a:xfrm>
        </p:grpSpPr>
        <p:sp>
          <p:nvSpPr>
            <p:cNvPr id="71" name="矩形 70"/>
            <p:cNvSpPr/>
            <p:nvPr/>
          </p:nvSpPr>
          <p:spPr>
            <a:xfrm>
              <a:off x="2684752" y="948196"/>
              <a:ext cx="828000" cy="64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2" name="流程图: 手动输入 2052"/>
            <p:cNvSpPr/>
            <p:nvPr/>
          </p:nvSpPr>
          <p:spPr>
            <a:xfrm flipH="1">
              <a:off x="2641350" y="1370849"/>
              <a:ext cx="902103" cy="38161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147"/>
                <a:gd name="connsiteY0-2" fmla="*/ 3996 h 10000"/>
                <a:gd name="connsiteX1-3" fmla="*/ 10147 w 10147"/>
                <a:gd name="connsiteY1-4" fmla="*/ 0 h 10000"/>
                <a:gd name="connsiteX2-5" fmla="*/ 10147 w 10147"/>
                <a:gd name="connsiteY2-6" fmla="*/ 10000 h 10000"/>
                <a:gd name="connsiteX3-7" fmla="*/ 147 w 10147"/>
                <a:gd name="connsiteY3-8" fmla="*/ 10000 h 10000"/>
                <a:gd name="connsiteX4-9" fmla="*/ 0 w 10147"/>
                <a:gd name="connsiteY4-10" fmla="*/ 3996 h 10000"/>
                <a:gd name="connsiteX0-11" fmla="*/ 0 w 10441"/>
                <a:gd name="connsiteY0-12" fmla="*/ 5992 h 11996"/>
                <a:gd name="connsiteX1-13" fmla="*/ 10441 w 10441"/>
                <a:gd name="connsiteY1-14" fmla="*/ 0 h 11996"/>
                <a:gd name="connsiteX2-15" fmla="*/ 10147 w 10441"/>
                <a:gd name="connsiteY2-16" fmla="*/ 11996 h 11996"/>
                <a:gd name="connsiteX3-17" fmla="*/ 147 w 10441"/>
                <a:gd name="connsiteY3-18" fmla="*/ 11996 h 11996"/>
                <a:gd name="connsiteX4-19" fmla="*/ 0 w 10441"/>
                <a:gd name="connsiteY4-20" fmla="*/ 5992 h 119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41" h="11996">
                  <a:moveTo>
                    <a:pt x="0" y="5992"/>
                  </a:moveTo>
                  <a:lnTo>
                    <a:pt x="10441" y="0"/>
                  </a:lnTo>
                  <a:lnTo>
                    <a:pt x="10147" y="11996"/>
                  </a:lnTo>
                  <a:lnTo>
                    <a:pt x="147" y="11996"/>
                  </a:lnTo>
                  <a:lnTo>
                    <a:pt x="0" y="59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8" name="等腰三角形 2054"/>
            <p:cNvSpPr/>
            <p:nvPr/>
          </p:nvSpPr>
          <p:spPr>
            <a:xfrm rot="16200000">
              <a:off x="3065996" y="1071739"/>
              <a:ext cx="292348" cy="687970"/>
            </a:xfrm>
            <a:custGeom>
              <a:avLst/>
              <a:gdLst>
                <a:gd name="connsiteX0" fmla="*/ 0 w 432048"/>
                <a:gd name="connsiteY0" fmla="*/ 675267 h 675267"/>
                <a:gd name="connsiteX1" fmla="*/ 127126 w 432048"/>
                <a:gd name="connsiteY1" fmla="*/ 0 h 675267"/>
                <a:gd name="connsiteX2" fmla="*/ 432048 w 432048"/>
                <a:gd name="connsiteY2" fmla="*/ 675267 h 675267"/>
                <a:gd name="connsiteX3" fmla="*/ 0 w 432048"/>
                <a:gd name="connsiteY3" fmla="*/ 675267 h 675267"/>
                <a:gd name="connsiteX0-1" fmla="*/ 0 w 292347"/>
                <a:gd name="connsiteY0-2" fmla="*/ 675267 h 675267"/>
                <a:gd name="connsiteX1-3" fmla="*/ 127126 w 292347"/>
                <a:gd name="connsiteY1-4" fmla="*/ 0 h 675267"/>
                <a:gd name="connsiteX2-5" fmla="*/ 292347 w 292347"/>
                <a:gd name="connsiteY2-6" fmla="*/ 649870 h 675267"/>
                <a:gd name="connsiteX3-7" fmla="*/ 0 w 292347"/>
                <a:gd name="connsiteY3-8" fmla="*/ 675267 h 675267"/>
                <a:gd name="connsiteX0-9" fmla="*/ 0 w 292347"/>
                <a:gd name="connsiteY0-10" fmla="*/ 675267 h 687970"/>
                <a:gd name="connsiteX1-11" fmla="*/ 127126 w 292347"/>
                <a:gd name="connsiteY1-12" fmla="*/ 0 h 687970"/>
                <a:gd name="connsiteX2-13" fmla="*/ 292347 w 292347"/>
                <a:gd name="connsiteY2-14" fmla="*/ 687970 h 687970"/>
                <a:gd name="connsiteX3-15" fmla="*/ 0 w 292347"/>
                <a:gd name="connsiteY3-16" fmla="*/ 675267 h 6879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2347" h="687970">
                  <a:moveTo>
                    <a:pt x="0" y="675267"/>
                  </a:moveTo>
                  <a:lnTo>
                    <a:pt x="127126" y="0"/>
                  </a:lnTo>
                  <a:lnTo>
                    <a:pt x="292347" y="687970"/>
                  </a:lnTo>
                  <a:lnTo>
                    <a:pt x="0" y="675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922072" y="673269"/>
              <a:ext cx="669000" cy="686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6">
                      <a:lumMod val="75000"/>
                    </a:schemeClr>
                  </a:solidFill>
                  <a:latin typeface="Meiryo UI" pitchFamily="34" charset="-128"/>
                  <a:ea typeface="Meiryo UI" pitchFamily="34" charset="-128"/>
                  <a:cs typeface="Meiryo UI" pitchFamily="34" charset="-128"/>
                </a:rPr>
                <a:t>e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endParaRPr>
            </a:p>
          </p:txBody>
        </p:sp>
      </p:grpSp>
      <p:pic>
        <p:nvPicPr>
          <p:cNvPr id="11269" name="Picture 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606" y="6347982"/>
            <a:ext cx="293722" cy="32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8356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07CAD4-98B0-4DE4-A879-781093CE5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1173FC-C8B4-4CF6-BC42-7755222CF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4B7773-DCC3-4BE5-80EB-141F0DB08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526101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4EFA7-7BA1-4125-8747-03FAEA0B5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7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FD97A0-85E1-48D5-A15B-71DA30844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174755-FC18-4A45-86F5-71F4DEB2EC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BD550C8-A3B9-4AA7-8B93-B2E334F4A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43ED28-CA82-47B8-AC79-EA3703DA4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155758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72D68-2712-4FEC-A9D8-4CC1335C7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6325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304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10532C-95D8-461D-B2CF-5451ED5B9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AEC27A-F903-4626-B43B-973B03A42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7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977EF3-BA04-443A-9DD9-3128DE64A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7905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927A1-EA0D-47B1-997E-8C6C6F1C0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A01E69-B22D-43F6-AE65-2309DA050E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7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E84184-6862-4994-A143-B9E355E5D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37275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>
            <a:extLst>
              <a:ext uri="{FF2B5EF4-FFF2-40B4-BE49-F238E27FC236}">
                <a16:creationId xmlns:a16="http://schemas.microsoft.com/office/drawing/2014/main" id="{3317E28A-C386-45EA-BA7C-414BD5ADFB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>
            <a:extLst>
              <a:ext uri="{FF2B5EF4-FFF2-40B4-BE49-F238E27FC236}">
                <a16:creationId xmlns:a16="http://schemas.microsoft.com/office/drawing/2014/main" id="{A85E8514-A00F-44DE-8DB5-720CFCF253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4"/>
            <a:ext cx="7886700" cy="435133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420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7749FE6-0F51-4718-A314-2507B108DB63}"/>
              </a:ext>
            </a:extLst>
          </p:cNvPr>
          <p:cNvSpPr txBox="1"/>
          <p:nvPr/>
        </p:nvSpPr>
        <p:spPr>
          <a:xfrm>
            <a:off x="3351153" y="227687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算法基础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448CAD-B811-4A2F-8272-7EBE374FF87C}"/>
              </a:ext>
            </a:extLst>
          </p:cNvPr>
          <p:cNvSpPr txBox="1"/>
          <p:nvPr/>
        </p:nvSpPr>
        <p:spPr>
          <a:xfrm flipH="1">
            <a:off x="3995938" y="3429002"/>
            <a:ext cx="5066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实验六</a:t>
            </a:r>
            <a:endParaRPr lang="en-US" altLang="zh-CN" sz="2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0279E3-1B8B-4310-BAB2-31AE6CCFBC4C}"/>
              </a:ext>
            </a:extLst>
          </p:cNvPr>
          <p:cNvSpPr txBox="1"/>
          <p:nvPr/>
        </p:nvSpPr>
        <p:spPr>
          <a:xfrm>
            <a:off x="4133420" y="4149082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宋立康</a:t>
            </a:r>
          </a:p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8C08E6-E813-461F-BFA8-E673D22F155A}"/>
              </a:ext>
            </a:extLst>
          </p:cNvPr>
          <p:cNvSpPr txBox="1"/>
          <p:nvPr/>
        </p:nvSpPr>
        <p:spPr>
          <a:xfrm>
            <a:off x="2195738" y="4684494"/>
            <a:ext cx="5077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51255903025@stu.ecnu.edu.cn   </a:t>
            </a:r>
            <a:r>
              <a:rPr lang="zh-CN" altLang="en-US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计算机楼</a:t>
            </a:r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231</a:t>
            </a:r>
            <a:endParaRPr lang="zh-CN" altLang="en-US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4" y="3326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339F2E-6FEE-4679-BFE3-10BB8972E7B1}"/>
              </a:ext>
            </a:extLst>
          </p:cNvPr>
          <p:cNvSpPr txBox="1"/>
          <p:nvPr/>
        </p:nvSpPr>
        <p:spPr>
          <a:xfrm>
            <a:off x="827584" y="1988840"/>
            <a:ext cx="560281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数组整体前移？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易于扩展性？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速度？更连续，不用经常分配内存，空间浪费</a:t>
            </a:r>
          </a:p>
        </p:txBody>
      </p:sp>
    </p:spTree>
    <p:extLst>
      <p:ext uri="{BB962C8B-B14F-4D97-AF65-F5344CB8AC3E}">
        <p14:creationId xmlns:p14="http://schemas.microsoft.com/office/powerpoint/2010/main" val="2851512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4" y="3326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格式问题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339F2E-6FEE-4679-BFE3-10BB8972E7B1}"/>
              </a:ext>
            </a:extLst>
          </p:cNvPr>
          <p:cNvSpPr txBox="1"/>
          <p:nvPr/>
        </p:nvSpPr>
        <p:spPr>
          <a:xfrm>
            <a:off x="827584" y="1988840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见</a:t>
            </a:r>
            <a:r>
              <a:rPr lang="en-US" altLang="zh-CN" sz="2000" dirty="0"/>
              <a:t>OJ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790692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4" y="33265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测试样例使用方法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339F2E-6FEE-4679-BFE3-10BB8972E7B1}"/>
              </a:ext>
            </a:extLst>
          </p:cNvPr>
          <p:cNvSpPr txBox="1"/>
          <p:nvPr/>
        </p:nvSpPr>
        <p:spPr>
          <a:xfrm>
            <a:off x="827586" y="1988840"/>
            <a:ext cx="986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u="sng" dirty="0"/>
              <a:t>演示</a:t>
            </a:r>
          </a:p>
        </p:txBody>
      </p:sp>
    </p:spTree>
    <p:extLst>
      <p:ext uri="{BB962C8B-B14F-4D97-AF65-F5344CB8AC3E}">
        <p14:creationId xmlns:p14="http://schemas.microsoft.com/office/powerpoint/2010/main" val="11652147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4" y="3326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实验报告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339F2E-6FEE-4679-BFE3-10BB8972E7B1}"/>
              </a:ext>
            </a:extLst>
          </p:cNvPr>
          <p:cNvSpPr txBox="1"/>
          <p:nvPr/>
        </p:nvSpPr>
        <p:spPr>
          <a:xfrm>
            <a:off x="827584" y="1988840"/>
            <a:ext cx="6696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OJ</a:t>
            </a:r>
            <a:r>
              <a:rPr lang="zh-CN" altLang="en-US" sz="2000" dirty="0"/>
              <a:t>平台截止时间同样改至周三中午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篇幅不超过</a:t>
            </a:r>
            <a:r>
              <a:rPr lang="en-US" altLang="zh-CN" sz="2000" dirty="0"/>
              <a:t>A4</a:t>
            </a:r>
            <a:r>
              <a:rPr lang="zh-CN" altLang="en-US" sz="2000" dirty="0"/>
              <a:t>纸</a:t>
            </a:r>
            <a:r>
              <a:rPr lang="en-US" altLang="zh-CN" sz="2000" dirty="0"/>
              <a:t>3</a:t>
            </a:r>
            <a:r>
              <a:rPr lang="zh-CN" altLang="en-US" sz="2000" dirty="0"/>
              <a:t>页，但是要写感悟、分析实验图等实验报告基础组成成分。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代码不要贴在实验报告里，单独放在其他文件。</a:t>
            </a:r>
          </a:p>
        </p:txBody>
      </p:sp>
    </p:spTree>
    <p:extLst>
      <p:ext uri="{BB962C8B-B14F-4D97-AF65-F5344CB8AC3E}">
        <p14:creationId xmlns:p14="http://schemas.microsoft.com/office/powerpoint/2010/main" val="1457617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372FA80-AF2C-4366-AD53-ADAD5AB3E482}"/>
              </a:ext>
            </a:extLst>
          </p:cNvPr>
          <p:cNvSpPr txBox="1"/>
          <p:nvPr/>
        </p:nvSpPr>
        <p:spPr>
          <a:xfrm>
            <a:off x="1619674" y="3326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本次实验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F3638B-FF47-43BA-9F9C-7DBCC5A26376}"/>
              </a:ext>
            </a:extLst>
          </p:cNvPr>
          <p:cNvSpPr txBox="1"/>
          <p:nvPr/>
        </p:nvSpPr>
        <p:spPr>
          <a:xfrm>
            <a:off x="575155" y="1628800"/>
            <a:ext cx="2268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时间限制</a:t>
            </a:r>
            <a:r>
              <a:rPr lang="en-US" altLang="zh-CN" sz="2000" dirty="0"/>
              <a:t>200ms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600567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C6426F2-47E3-4470-9A5C-6221E065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212978"/>
            <a:ext cx="7886700" cy="1325563"/>
          </a:xfrm>
        </p:spPr>
        <p:txBody>
          <a:bodyPr/>
          <a:lstStyle/>
          <a:p>
            <a:r>
              <a:rPr lang="zh-CN" altLang="en-US" dirty="0"/>
              <a:t>代码习惯</a:t>
            </a:r>
          </a:p>
        </p:txBody>
      </p:sp>
    </p:spTree>
    <p:extLst>
      <p:ext uri="{BB962C8B-B14F-4D97-AF65-F5344CB8AC3E}">
        <p14:creationId xmlns:p14="http://schemas.microsoft.com/office/powerpoint/2010/main" val="2815551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07E7BB0-BD20-4877-B388-C7FAB8DE6F06}"/>
              </a:ext>
            </a:extLst>
          </p:cNvPr>
          <p:cNvSpPr txBox="1"/>
          <p:nvPr/>
        </p:nvSpPr>
        <p:spPr>
          <a:xfrm>
            <a:off x="827584" y="1556794"/>
            <a:ext cx="6912768" cy="444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从</a:t>
            </a:r>
            <a:r>
              <a:rPr lang="en-US" altLang="zh-CN" sz="2000" dirty="0"/>
              <a:t>1</a:t>
            </a:r>
            <a:r>
              <a:rPr lang="zh-CN" altLang="en-US" sz="2000" dirty="0"/>
              <a:t>开始计算。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一坨代码。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内存不释放。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内存分配很大。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变量喜欢用</a:t>
            </a:r>
            <a:r>
              <a:rPr lang="en-US" altLang="zh-CN" sz="2000" dirty="0" err="1"/>
              <a:t>ijkabc</a:t>
            </a:r>
            <a:r>
              <a:rPr lang="zh-CN" altLang="en-US" sz="2000" dirty="0"/>
              <a:t>，但是又不是很特殊的地方。自己都搞不清自己在写什么。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return </a:t>
            </a:r>
            <a:r>
              <a:rPr lang="zh-CN" altLang="en-US" sz="2000" dirty="0"/>
              <a:t>多个，但只有一个</a:t>
            </a:r>
            <a:r>
              <a:rPr lang="en-US" altLang="zh-CN" sz="2000" dirty="0"/>
              <a:t>free</a:t>
            </a:r>
            <a:r>
              <a:rPr lang="zh-CN" altLang="en-US" sz="2000" dirty="0"/>
              <a:t>。</a:t>
            </a:r>
            <a:endParaRPr lang="en-US" altLang="zh-CN" sz="20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原地排序多次测算时出现错误。</a:t>
            </a:r>
            <a:endParaRPr lang="en-US" altLang="zh-CN" sz="20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中文路径</a:t>
            </a:r>
            <a:endParaRPr lang="en-US" altLang="zh-CN" sz="20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寻址越界造成的灵异错误</a:t>
            </a:r>
            <a:endParaRPr lang="en-US" altLang="zh-CN" sz="20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测试数据之前确保测试用例和算法的正确性</a:t>
            </a:r>
          </a:p>
        </p:txBody>
      </p:sp>
    </p:spTree>
    <p:extLst>
      <p:ext uri="{BB962C8B-B14F-4D97-AF65-F5344CB8AC3E}">
        <p14:creationId xmlns:p14="http://schemas.microsoft.com/office/powerpoint/2010/main" val="3085415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4" y="3326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DCA5ECD-AAA8-4BEA-B3B7-63FB2D5D6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096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951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857250"/>
            <a:ext cx="3143250" cy="5143500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prstClr val="white"/>
              </a:solidFill>
              <a:latin typeface="Franklin Gothic Book"/>
              <a:ea typeface="黑体"/>
            </a:endParaRPr>
          </a:p>
        </p:txBody>
      </p: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311505" y="2796782"/>
            <a:ext cx="251174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prstClr val="white"/>
                </a:solidFill>
                <a:latin typeface="Agency FB" panose="020B0503020202020204" pitchFamily="34" charset="0"/>
                <a:ea typeface="Adobe 宋体 Std L"/>
                <a:cs typeface="Adobe 宋体 Std L"/>
              </a:rPr>
              <a:t>Contents Page</a:t>
            </a:r>
            <a:endParaRPr lang="zh-CN" altLang="en-US" dirty="0">
              <a:solidFill>
                <a:prstClr val="white"/>
              </a:solidFill>
              <a:latin typeface="Agency FB" panose="020B0503020202020204" pitchFamily="34" charset="0"/>
              <a:ea typeface="Adobe 宋体 Std L"/>
              <a:cs typeface="Adobe 宋体 Std L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007831" y="2132413"/>
            <a:ext cx="1782365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提纲</a:t>
            </a:r>
          </a:p>
        </p:txBody>
      </p:sp>
      <p:sp>
        <p:nvSpPr>
          <p:cNvPr id="8" name="矩形 7"/>
          <p:cNvSpPr/>
          <p:nvPr/>
        </p:nvSpPr>
        <p:spPr>
          <a:xfrm>
            <a:off x="3703323" y="2552700"/>
            <a:ext cx="5431155" cy="459740"/>
          </a:xfrm>
          <a:prstGeom prst="rect">
            <a:avLst/>
          </a:prstGeom>
          <a:ln>
            <a:solidFill>
              <a:srgbClr val="AE1616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 8"/>
          <p:cNvSpPr/>
          <p:nvPr/>
        </p:nvSpPr>
        <p:spPr>
          <a:xfrm>
            <a:off x="3975103" y="2283460"/>
            <a:ext cx="3801745" cy="538480"/>
          </a:xfrm>
          <a:custGeom>
            <a:avLst/>
            <a:gdLst>
              <a:gd name="connsiteX0" fmla="*/ 0 w 3011140"/>
              <a:gd name="connsiteY0" fmla="*/ 59041 h 354240"/>
              <a:gd name="connsiteX1" fmla="*/ 59041 w 3011140"/>
              <a:gd name="connsiteY1" fmla="*/ 0 h 354240"/>
              <a:gd name="connsiteX2" fmla="*/ 2952099 w 3011140"/>
              <a:gd name="connsiteY2" fmla="*/ 0 h 354240"/>
              <a:gd name="connsiteX3" fmla="*/ 3011140 w 3011140"/>
              <a:gd name="connsiteY3" fmla="*/ 59041 h 354240"/>
              <a:gd name="connsiteX4" fmla="*/ 3011140 w 3011140"/>
              <a:gd name="connsiteY4" fmla="*/ 295199 h 354240"/>
              <a:gd name="connsiteX5" fmla="*/ 2952099 w 3011140"/>
              <a:gd name="connsiteY5" fmla="*/ 354240 h 354240"/>
              <a:gd name="connsiteX6" fmla="*/ 59041 w 3011140"/>
              <a:gd name="connsiteY6" fmla="*/ 354240 h 354240"/>
              <a:gd name="connsiteX7" fmla="*/ 0 w 3011140"/>
              <a:gd name="connsiteY7" fmla="*/ 295199 h 354240"/>
              <a:gd name="connsiteX8" fmla="*/ 0 w 3011140"/>
              <a:gd name="connsiteY8" fmla="*/ 59041 h 35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1140" h="354240">
                <a:moveTo>
                  <a:pt x="0" y="59041"/>
                </a:moveTo>
                <a:cubicBezTo>
                  <a:pt x="0" y="26434"/>
                  <a:pt x="26434" y="0"/>
                  <a:pt x="59041" y="0"/>
                </a:cubicBezTo>
                <a:lnTo>
                  <a:pt x="2952099" y="0"/>
                </a:lnTo>
                <a:cubicBezTo>
                  <a:pt x="2984706" y="0"/>
                  <a:pt x="3011140" y="26434"/>
                  <a:pt x="3011140" y="59041"/>
                </a:cubicBezTo>
                <a:lnTo>
                  <a:pt x="3011140" y="295199"/>
                </a:lnTo>
                <a:cubicBezTo>
                  <a:pt x="3011140" y="327806"/>
                  <a:pt x="2984706" y="354240"/>
                  <a:pt x="2952099" y="354240"/>
                </a:cubicBezTo>
                <a:lnTo>
                  <a:pt x="59041" y="354240"/>
                </a:lnTo>
                <a:cubicBezTo>
                  <a:pt x="26434" y="354240"/>
                  <a:pt x="0" y="327806"/>
                  <a:pt x="0" y="295199"/>
                </a:cubicBezTo>
                <a:lnTo>
                  <a:pt x="0" y="59041"/>
                </a:lnTo>
                <a:close/>
              </a:path>
            </a:pathLst>
          </a:custGeom>
          <a:solidFill>
            <a:srgbClr val="AE161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1107" tIns="17293" rIns="131107" bIns="17293" numCol="1" spcCol="1270" anchor="ctr" anchorCtr="0">
            <a:noAutofit/>
          </a:bodyPr>
          <a:lstStyle/>
          <a:p>
            <a:pPr defTabSz="889000" fontAlgn="auto">
              <a:lnSpc>
                <a:spcPct val="90000"/>
              </a:lnSpc>
              <a:spcAft>
                <a:spcPct val="3500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Franklin Gothic Book"/>
                <a:ea typeface="黑体"/>
              </a:rPr>
              <a:t>一、栈和队列</a:t>
            </a:r>
          </a:p>
        </p:txBody>
      </p:sp>
      <p:sp>
        <p:nvSpPr>
          <p:cNvPr id="10" name="矩形 9"/>
          <p:cNvSpPr/>
          <p:nvPr/>
        </p:nvSpPr>
        <p:spPr>
          <a:xfrm>
            <a:off x="3703323" y="3493591"/>
            <a:ext cx="5431155" cy="459740"/>
          </a:xfrm>
          <a:prstGeom prst="rect">
            <a:avLst/>
          </a:prstGeom>
          <a:ln>
            <a:solidFill>
              <a:srgbClr val="AE1616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任意多边形 10"/>
          <p:cNvSpPr/>
          <p:nvPr/>
        </p:nvSpPr>
        <p:spPr>
          <a:xfrm>
            <a:off x="3975103" y="3224351"/>
            <a:ext cx="3801745" cy="538480"/>
          </a:xfrm>
          <a:custGeom>
            <a:avLst/>
            <a:gdLst>
              <a:gd name="connsiteX0" fmla="*/ 0 w 3011140"/>
              <a:gd name="connsiteY0" fmla="*/ 59041 h 354240"/>
              <a:gd name="connsiteX1" fmla="*/ 59041 w 3011140"/>
              <a:gd name="connsiteY1" fmla="*/ 0 h 354240"/>
              <a:gd name="connsiteX2" fmla="*/ 2952099 w 3011140"/>
              <a:gd name="connsiteY2" fmla="*/ 0 h 354240"/>
              <a:gd name="connsiteX3" fmla="*/ 3011140 w 3011140"/>
              <a:gd name="connsiteY3" fmla="*/ 59041 h 354240"/>
              <a:gd name="connsiteX4" fmla="*/ 3011140 w 3011140"/>
              <a:gd name="connsiteY4" fmla="*/ 295199 h 354240"/>
              <a:gd name="connsiteX5" fmla="*/ 2952099 w 3011140"/>
              <a:gd name="connsiteY5" fmla="*/ 354240 h 354240"/>
              <a:gd name="connsiteX6" fmla="*/ 59041 w 3011140"/>
              <a:gd name="connsiteY6" fmla="*/ 354240 h 354240"/>
              <a:gd name="connsiteX7" fmla="*/ 0 w 3011140"/>
              <a:gd name="connsiteY7" fmla="*/ 295199 h 354240"/>
              <a:gd name="connsiteX8" fmla="*/ 0 w 3011140"/>
              <a:gd name="connsiteY8" fmla="*/ 59041 h 35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1140" h="354240">
                <a:moveTo>
                  <a:pt x="0" y="59041"/>
                </a:moveTo>
                <a:cubicBezTo>
                  <a:pt x="0" y="26434"/>
                  <a:pt x="26434" y="0"/>
                  <a:pt x="59041" y="0"/>
                </a:cubicBezTo>
                <a:lnTo>
                  <a:pt x="2952099" y="0"/>
                </a:lnTo>
                <a:cubicBezTo>
                  <a:pt x="2984706" y="0"/>
                  <a:pt x="3011140" y="26434"/>
                  <a:pt x="3011140" y="59041"/>
                </a:cubicBezTo>
                <a:lnTo>
                  <a:pt x="3011140" y="295199"/>
                </a:lnTo>
                <a:cubicBezTo>
                  <a:pt x="3011140" y="327806"/>
                  <a:pt x="2984706" y="354240"/>
                  <a:pt x="2952099" y="354240"/>
                </a:cubicBezTo>
                <a:lnTo>
                  <a:pt x="59041" y="354240"/>
                </a:lnTo>
                <a:cubicBezTo>
                  <a:pt x="26434" y="354240"/>
                  <a:pt x="0" y="327806"/>
                  <a:pt x="0" y="295199"/>
                </a:cubicBezTo>
                <a:lnTo>
                  <a:pt x="0" y="59041"/>
                </a:lnTo>
                <a:close/>
              </a:path>
            </a:pathLst>
          </a:custGeom>
          <a:solidFill>
            <a:srgbClr val="AE161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1107" tIns="17293" rIns="131107" bIns="17293" numCol="1" spcCol="1270" anchor="ctr" anchorCtr="0">
            <a:noAutofit/>
          </a:bodyPr>
          <a:lstStyle/>
          <a:p>
            <a:pPr defTabSz="8890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Franklin Gothic Book"/>
                <a:ea typeface="黑体"/>
              </a:rPr>
              <a:t>二、链表</a:t>
            </a:r>
          </a:p>
        </p:txBody>
      </p:sp>
      <p:sp>
        <p:nvSpPr>
          <p:cNvPr id="12" name="矩形 11"/>
          <p:cNvSpPr/>
          <p:nvPr/>
        </p:nvSpPr>
        <p:spPr>
          <a:xfrm>
            <a:off x="3703323" y="4369628"/>
            <a:ext cx="5431155" cy="459740"/>
          </a:xfrm>
          <a:prstGeom prst="rect">
            <a:avLst/>
          </a:prstGeom>
          <a:ln>
            <a:solidFill>
              <a:srgbClr val="AE1616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Franklin Gothic Book"/>
              <a:ea typeface="黑体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975103" y="4100388"/>
            <a:ext cx="3801745" cy="538480"/>
          </a:xfrm>
          <a:custGeom>
            <a:avLst/>
            <a:gdLst>
              <a:gd name="connsiteX0" fmla="*/ 0 w 3011140"/>
              <a:gd name="connsiteY0" fmla="*/ 59041 h 354240"/>
              <a:gd name="connsiteX1" fmla="*/ 59041 w 3011140"/>
              <a:gd name="connsiteY1" fmla="*/ 0 h 354240"/>
              <a:gd name="connsiteX2" fmla="*/ 2952099 w 3011140"/>
              <a:gd name="connsiteY2" fmla="*/ 0 h 354240"/>
              <a:gd name="connsiteX3" fmla="*/ 3011140 w 3011140"/>
              <a:gd name="connsiteY3" fmla="*/ 59041 h 354240"/>
              <a:gd name="connsiteX4" fmla="*/ 3011140 w 3011140"/>
              <a:gd name="connsiteY4" fmla="*/ 295199 h 354240"/>
              <a:gd name="connsiteX5" fmla="*/ 2952099 w 3011140"/>
              <a:gd name="connsiteY5" fmla="*/ 354240 h 354240"/>
              <a:gd name="connsiteX6" fmla="*/ 59041 w 3011140"/>
              <a:gd name="connsiteY6" fmla="*/ 354240 h 354240"/>
              <a:gd name="connsiteX7" fmla="*/ 0 w 3011140"/>
              <a:gd name="connsiteY7" fmla="*/ 295199 h 354240"/>
              <a:gd name="connsiteX8" fmla="*/ 0 w 3011140"/>
              <a:gd name="connsiteY8" fmla="*/ 59041 h 35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1140" h="354240">
                <a:moveTo>
                  <a:pt x="0" y="59041"/>
                </a:moveTo>
                <a:cubicBezTo>
                  <a:pt x="0" y="26434"/>
                  <a:pt x="26434" y="0"/>
                  <a:pt x="59041" y="0"/>
                </a:cubicBezTo>
                <a:lnTo>
                  <a:pt x="2952099" y="0"/>
                </a:lnTo>
                <a:cubicBezTo>
                  <a:pt x="2984706" y="0"/>
                  <a:pt x="3011140" y="26434"/>
                  <a:pt x="3011140" y="59041"/>
                </a:cubicBezTo>
                <a:lnTo>
                  <a:pt x="3011140" y="295199"/>
                </a:lnTo>
                <a:cubicBezTo>
                  <a:pt x="3011140" y="327806"/>
                  <a:pt x="2984706" y="354240"/>
                  <a:pt x="2952099" y="354240"/>
                </a:cubicBezTo>
                <a:lnTo>
                  <a:pt x="59041" y="354240"/>
                </a:lnTo>
                <a:cubicBezTo>
                  <a:pt x="26434" y="354240"/>
                  <a:pt x="0" y="327806"/>
                  <a:pt x="0" y="295199"/>
                </a:cubicBezTo>
                <a:lnTo>
                  <a:pt x="0" y="59041"/>
                </a:lnTo>
                <a:close/>
              </a:path>
            </a:pathLst>
          </a:custGeom>
          <a:solidFill>
            <a:srgbClr val="AE161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1107" tIns="17293" rIns="131107" bIns="17293" numCol="1" spcCol="1270" anchor="ctr" anchorCtr="0">
            <a:noAutofit/>
          </a:bodyPr>
          <a:lstStyle/>
          <a:p>
            <a:pPr defTabSz="8890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rgbClr val="FFFF00"/>
                </a:solidFill>
                <a:latin typeface="Franklin Gothic Book"/>
                <a:ea typeface="黑体"/>
              </a:rPr>
              <a:t>三、指针和对象的实现</a:t>
            </a:r>
            <a:endParaRPr lang="zh-CN" altLang="en-US" sz="2400" b="1" dirty="0">
              <a:solidFill>
                <a:srgbClr val="FFFF00"/>
              </a:solidFill>
              <a:latin typeface="Franklin Gothic Book"/>
              <a:ea typeface="黑体"/>
              <a:sym typeface="+mn-ea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54" y="879285"/>
            <a:ext cx="2235200" cy="541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itle 1"/>
          <p:cNvSpPr txBox="1"/>
          <p:nvPr/>
        </p:nvSpPr>
        <p:spPr bwMode="auto">
          <a:xfrm>
            <a:off x="3143253" y="857250"/>
            <a:ext cx="5902325" cy="1102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000" kern="0" dirty="0">
                <a:solidFill>
                  <a:srgbClr val="FF0000"/>
                </a:solidFill>
                <a:latin typeface="Arial" panose="020B0604020202020204"/>
                <a:ea typeface="微软雅黑"/>
                <a:sym typeface="+mn-ea"/>
              </a:rPr>
              <a:t>基本数据结构</a:t>
            </a:r>
          </a:p>
        </p:txBody>
      </p:sp>
      <p:sp>
        <p:nvSpPr>
          <p:cNvPr id="17" name="矩形 16"/>
          <p:cNvSpPr/>
          <p:nvPr/>
        </p:nvSpPr>
        <p:spPr>
          <a:xfrm>
            <a:off x="3703323" y="5229104"/>
            <a:ext cx="5431155" cy="459740"/>
          </a:xfrm>
          <a:prstGeom prst="rect">
            <a:avLst/>
          </a:prstGeom>
          <a:ln>
            <a:solidFill>
              <a:srgbClr val="AE1616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Franklin Gothic Book"/>
              <a:ea typeface="黑体"/>
            </a:endParaRPr>
          </a:p>
        </p:txBody>
      </p:sp>
      <p:sp>
        <p:nvSpPr>
          <p:cNvPr id="18" name="任意多边形 12"/>
          <p:cNvSpPr/>
          <p:nvPr/>
        </p:nvSpPr>
        <p:spPr>
          <a:xfrm>
            <a:off x="3975103" y="4959864"/>
            <a:ext cx="3801745" cy="538480"/>
          </a:xfrm>
          <a:custGeom>
            <a:avLst/>
            <a:gdLst>
              <a:gd name="connsiteX0" fmla="*/ 0 w 3011140"/>
              <a:gd name="connsiteY0" fmla="*/ 59041 h 354240"/>
              <a:gd name="connsiteX1" fmla="*/ 59041 w 3011140"/>
              <a:gd name="connsiteY1" fmla="*/ 0 h 354240"/>
              <a:gd name="connsiteX2" fmla="*/ 2952099 w 3011140"/>
              <a:gd name="connsiteY2" fmla="*/ 0 h 354240"/>
              <a:gd name="connsiteX3" fmla="*/ 3011140 w 3011140"/>
              <a:gd name="connsiteY3" fmla="*/ 59041 h 354240"/>
              <a:gd name="connsiteX4" fmla="*/ 3011140 w 3011140"/>
              <a:gd name="connsiteY4" fmla="*/ 295199 h 354240"/>
              <a:gd name="connsiteX5" fmla="*/ 2952099 w 3011140"/>
              <a:gd name="connsiteY5" fmla="*/ 354240 h 354240"/>
              <a:gd name="connsiteX6" fmla="*/ 59041 w 3011140"/>
              <a:gd name="connsiteY6" fmla="*/ 354240 h 354240"/>
              <a:gd name="connsiteX7" fmla="*/ 0 w 3011140"/>
              <a:gd name="connsiteY7" fmla="*/ 295199 h 354240"/>
              <a:gd name="connsiteX8" fmla="*/ 0 w 3011140"/>
              <a:gd name="connsiteY8" fmla="*/ 59041 h 35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1140" h="354240">
                <a:moveTo>
                  <a:pt x="0" y="59041"/>
                </a:moveTo>
                <a:cubicBezTo>
                  <a:pt x="0" y="26434"/>
                  <a:pt x="26434" y="0"/>
                  <a:pt x="59041" y="0"/>
                </a:cubicBezTo>
                <a:lnTo>
                  <a:pt x="2952099" y="0"/>
                </a:lnTo>
                <a:cubicBezTo>
                  <a:pt x="2984706" y="0"/>
                  <a:pt x="3011140" y="26434"/>
                  <a:pt x="3011140" y="59041"/>
                </a:cubicBezTo>
                <a:lnTo>
                  <a:pt x="3011140" y="295199"/>
                </a:lnTo>
                <a:cubicBezTo>
                  <a:pt x="3011140" y="327806"/>
                  <a:pt x="2984706" y="354240"/>
                  <a:pt x="2952099" y="354240"/>
                </a:cubicBezTo>
                <a:lnTo>
                  <a:pt x="59041" y="354240"/>
                </a:lnTo>
                <a:cubicBezTo>
                  <a:pt x="26434" y="354240"/>
                  <a:pt x="0" y="327806"/>
                  <a:pt x="0" y="295199"/>
                </a:cubicBezTo>
                <a:lnTo>
                  <a:pt x="0" y="59041"/>
                </a:lnTo>
                <a:close/>
              </a:path>
            </a:pathLst>
          </a:custGeom>
          <a:solidFill>
            <a:srgbClr val="AE161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1107" tIns="17293" rIns="131107" bIns="17293" numCol="1" spcCol="1270" anchor="ctr" anchorCtr="0">
            <a:noAutofit/>
          </a:bodyPr>
          <a:lstStyle/>
          <a:p>
            <a:pPr defTabSz="889000" fontAlgn="auto">
              <a:lnSpc>
                <a:spcPct val="90000"/>
              </a:lnSpc>
              <a:spcAft>
                <a:spcPct val="35000"/>
              </a:spcAft>
            </a:pPr>
            <a:r>
              <a:rPr lang="zh-CN" altLang="en-US" sz="2200" b="1" dirty="0">
                <a:solidFill>
                  <a:prstClr val="white"/>
                </a:solidFill>
                <a:latin typeface="黑体"/>
                <a:ea typeface="黑体"/>
              </a:rPr>
              <a:t>四、有根树的表示</a:t>
            </a:r>
            <a:endParaRPr lang="zh-CN" altLang="en-US" sz="2200" b="1" dirty="0">
              <a:solidFill>
                <a:prstClr val="white"/>
              </a:solidFill>
              <a:latin typeface="黑体"/>
              <a:ea typeface="黑体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3" y="914403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对象的多数组表示</a:t>
            </a:r>
          </a:p>
        </p:txBody>
      </p:sp>
      <p:sp>
        <p:nvSpPr>
          <p:cNvPr id="16" name="文本占位符 44034"/>
          <p:cNvSpPr txBox="1"/>
          <p:nvPr/>
        </p:nvSpPr>
        <p:spPr>
          <a:xfrm>
            <a:off x="547571" y="1797248"/>
            <a:ext cx="7886700" cy="3263504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dirty="0">
                <a:solidFill>
                  <a:srgbClr val="000000"/>
                </a:solidFill>
              </a:rPr>
              <a:t>数组</a:t>
            </a:r>
            <a:r>
              <a:rPr lang="en-US" altLang="zh-CN" dirty="0">
                <a:solidFill>
                  <a:srgbClr val="000000"/>
                </a:solidFill>
              </a:rPr>
              <a:t>key</a:t>
            </a:r>
            <a:r>
              <a:rPr lang="zh-CN" altLang="en-US" dirty="0">
                <a:solidFill>
                  <a:srgbClr val="000000"/>
                </a:solidFill>
              </a:rPr>
              <a:t>存放该动态集合中现有的关键字</a:t>
            </a:r>
          </a:p>
          <a:p>
            <a:pPr>
              <a:lnSpc>
                <a:spcPct val="90000"/>
              </a:lnSpc>
            </a:pPr>
            <a:r>
              <a:rPr lang="zh-CN" altLang="en-US" dirty="0">
                <a:solidFill>
                  <a:srgbClr val="000000"/>
                </a:solidFill>
              </a:rPr>
              <a:t>数组</a:t>
            </a:r>
            <a:r>
              <a:rPr lang="en-US" altLang="zh-CN" dirty="0">
                <a:solidFill>
                  <a:srgbClr val="000000"/>
                </a:solidFill>
              </a:rPr>
              <a:t>next</a:t>
            </a:r>
            <a:r>
              <a:rPr lang="zh-CN" altLang="en-US" dirty="0">
                <a:solidFill>
                  <a:srgbClr val="000000"/>
                </a:solidFill>
              </a:rPr>
              <a:t>和</a:t>
            </a:r>
            <a:r>
              <a:rPr lang="en-US" altLang="zh-CN" dirty="0">
                <a:solidFill>
                  <a:srgbClr val="000000"/>
                </a:solidFill>
              </a:rPr>
              <a:t>prev</a:t>
            </a:r>
            <a:r>
              <a:rPr lang="zh-CN" altLang="en-US" dirty="0">
                <a:solidFill>
                  <a:srgbClr val="000000"/>
                </a:solidFill>
              </a:rPr>
              <a:t>存储指针</a:t>
            </a:r>
          </a:p>
          <a:p>
            <a:pPr>
              <a:lnSpc>
                <a:spcPct val="90000"/>
              </a:lnSpc>
            </a:pPr>
            <a:r>
              <a:rPr lang="zh-CN" altLang="en-US" dirty="0">
                <a:solidFill>
                  <a:srgbClr val="000000"/>
                </a:solidFill>
              </a:rPr>
              <a:t>变量</a:t>
            </a:r>
            <a:r>
              <a:rPr lang="en-US" altLang="zh-CN" dirty="0">
                <a:solidFill>
                  <a:srgbClr val="000000"/>
                </a:solidFill>
              </a:rPr>
              <a:t>L</a:t>
            </a:r>
            <a:r>
              <a:rPr lang="zh-CN" altLang="en-US" dirty="0">
                <a:solidFill>
                  <a:srgbClr val="000000"/>
                </a:solidFill>
              </a:rPr>
              <a:t>存放表头元素的下标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893" y="3094993"/>
            <a:ext cx="4063365" cy="23641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3" y="914403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对象的单数组表示</a:t>
            </a:r>
          </a:p>
        </p:txBody>
      </p:sp>
      <p:sp>
        <p:nvSpPr>
          <p:cNvPr id="16" name="文本占位符 44034"/>
          <p:cNvSpPr txBox="1"/>
          <p:nvPr/>
        </p:nvSpPr>
        <p:spPr>
          <a:xfrm>
            <a:off x="547571" y="1797248"/>
            <a:ext cx="7886700" cy="3263504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srgbClr val="000000"/>
                </a:solidFill>
                <a:latin typeface="Franklin Gothic Book"/>
                <a:ea typeface="黑体"/>
              </a:rPr>
              <a:t>一个对象占用一段连续的子数组</a:t>
            </a:r>
            <a:r>
              <a:rPr lang="en-US" altLang="zh-CN" dirty="0">
                <a:solidFill>
                  <a:srgbClr val="000000"/>
                </a:solidFill>
                <a:latin typeface="Franklin Gothic Book"/>
                <a:ea typeface="黑体"/>
              </a:rPr>
              <a:t>A[j..k]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srgbClr val="000000"/>
                </a:solidFill>
                <a:latin typeface="Franklin Gothic Book"/>
                <a:ea typeface="黑体"/>
              </a:rPr>
              <a:t>对象中的每个属性对应于从</a:t>
            </a:r>
            <a:r>
              <a:rPr lang="en-US" altLang="zh-CN" dirty="0">
                <a:solidFill>
                  <a:srgbClr val="000000"/>
                </a:solidFill>
                <a:latin typeface="Franklin Gothic Book"/>
                <a:ea typeface="黑体"/>
              </a:rPr>
              <a:t>0</a:t>
            </a:r>
            <a:r>
              <a:rPr lang="zh-CN" altLang="en-US" dirty="0">
                <a:solidFill>
                  <a:srgbClr val="000000"/>
                </a:solidFill>
                <a:latin typeface="Franklin Gothic Book"/>
                <a:ea typeface="黑体"/>
              </a:rPr>
              <a:t>到</a:t>
            </a:r>
            <a:r>
              <a:rPr lang="en-US" altLang="zh-CN" dirty="0">
                <a:solidFill>
                  <a:srgbClr val="000000"/>
                </a:solidFill>
                <a:latin typeface="Franklin Gothic Book"/>
                <a:ea typeface="黑体"/>
              </a:rPr>
              <a:t>k-j</a:t>
            </a:r>
            <a:r>
              <a:rPr lang="zh-CN" altLang="en-US" dirty="0">
                <a:solidFill>
                  <a:srgbClr val="000000"/>
                </a:solidFill>
                <a:latin typeface="Franklin Gothic Book"/>
                <a:ea typeface="黑体"/>
              </a:rPr>
              <a:t>之间的一个偏移量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srgbClr val="000000"/>
                </a:solidFill>
                <a:latin typeface="Franklin Gothic Book"/>
                <a:ea typeface="黑体"/>
              </a:rPr>
              <a:t>下图中，对应于属性</a:t>
            </a:r>
            <a:r>
              <a:rPr lang="en-US" altLang="zh-CN" dirty="0">
                <a:solidFill>
                  <a:srgbClr val="000000"/>
                </a:solidFill>
                <a:latin typeface="Franklin Gothic Book"/>
                <a:ea typeface="黑体"/>
              </a:rPr>
              <a:t>key, next, prev</a:t>
            </a:r>
            <a:r>
              <a:rPr lang="zh-CN" altLang="en-US" dirty="0">
                <a:solidFill>
                  <a:srgbClr val="000000"/>
                </a:solidFill>
                <a:latin typeface="Franklin Gothic Book"/>
                <a:ea typeface="黑体"/>
              </a:rPr>
              <a:t>的偏移量分别是</a:t>
            </a:r>
            <a:r>
              <a:rPr lang="en-US" altLang="zh-CN" dirty="0">
                <a:solidFill>
                  <a:srgbClr val="000000"/>
                </a:solidFill>
                <a:latin typeface="Franklin Gothic Book"/>
                <a:ea typeface="黑体"/>
              </a:rPr>
              <a:t>0, 1, 2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srgbClr val="000000"/>
                </a:solidFill>
                <a:latin typeface="Franklin Gothic Book"/>
                <a:ea typeface="黑体"/>
              </a:rPr>
              <a:t>变量</a:t>
            </a:r>
            <a:r>
              <a:rPr lang="en-US" altLang="zh-CN" dirty="0">
                <a:solidFill>
                  <a:srgbClr val="000000"/>
                </a:solidFill>
                <a:latin typeface="Franklin Gothic Book"/>
                <a:ea typeface="黑体"/>
              </a:rPr>
              <a:t>L</a:t>
            </a:r>
            <a:r>
              <a:rPr lang="zh-CN" altLang="en-US" dirty="0">
                <a:solidFill>
                  <a:srgbClr val="000000"/>
                </a:solidFill>
                <a:latin typeface="Franklin Gothic Book"/>
                <a:ea typeface="黑体"/>
              </a:rPr>
              <a:t>存放表头元素的下标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3531235"/>
            <a:ext cx="7207250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44034"/>
          <p:cNvSpPr txBox="1"/>
          <p:nvPr/>
        </p:nvSpPr>
        <p:spPr>
          <a:xfrm>
            <a:off x="547571" y="1797248"/>
            <a:ext cx="7886700" cy="3263504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把自由对象保存在一个单链表中，称为自由表（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free list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）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自由表只使用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next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数组，该数组只存储表中的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next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指针。</a:t>
            </a:r>
          </a:p>
        </p:txBody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3" y="914403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对象的分配与释放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2571115"/>
            <a:ext cx="6421120" cy="31102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99050" y="4466593"/>
            <a:ext cx="28440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prstClr val="black"/>
                </a:solidFill>
                <a:latin typeface="Franklin Gothic Book"/>
                <a:ea typeface="黑体"/>
              </a:rPr>
              <a:t>(a) </a:t>
            </a:r>
            <a:r>
              <a:rPr lang="zh-CN" altLang="en-US" sz="1600">
                <a:solidFill>
                  <a:prstClr val="black"/>
                </a:solidFill>
                <a:latin typeface="Franklin Gothic Book"/>
                <a:ea typeface="黑体"/>
              </a:rPr>
              <a:t>已经分配了</a:t>
            </a:r>
            <a:r>
              <a:rPr lang="en-US" altLang="zh-CN" sz="1600">
                <a:solidFill>
                  <a:prstClr val="black"/>
                </a:solidFill>
                <a:latin typeface="Franklin Gothic Book"/>
                <a:ea typeface="黑体"/>
              </a:rPr>
              <a:t>4</a:t>
            </a:r>
            <a:r>
              <a:rPr lang="zh-CN" altLang="en-US" sz="1600">
                <a:solidFill>
                  <a:prstClr val="black"/>
                </a:solidFill>
                <a:latin typeface="Franklin Gothic Book"/>
                <a:ea typeface="黑体"/>
              </a:rPr>
              <a:t>个对象的链表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prstClr val="black"/>
                </a:solidFill>
                <a:latin typeface="Franklin Gothic Book"/>
                <a:ea typeface="黑体"/>
              </a:rPr>
              <a:t>(b) </a:t>
            </a:r>
            <a:r>
              <a:rPr lang="zh-CN" altLang="en-US" sz="1600">
                <a:solidFill>
                  <a:prstClr val="black"/>
                </a:solidFill>
                <a:latin typeface="Franklin Gothic Book"/>
                <a:ea typeface="黑体"/>
              </a:rPr>
              <a:t>新申请一个对象，</a:t>
            </a:r>
            <a:r>
              <a:rPr lang="en-US" altLang="zh-CN" sz="1600">
                <a:solidFill>
                  <a:prstClr val="black"/>
                </a:solidFill>
                <a:latin typeface="Franklin Gothic Book"/>
                <a:ea typeface="黑体"/>
              </a:rPr>
              <a:t>key=25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prstClr val="black"/>
                </a:solidFill>
                <a:latin typeface="Franklin Gothic Book"/>
                <a:ea typeface="黑体"/>
              </a:rPr>
              <a:t>(c) </a:t>
            </a:r>
            <a:r>
              <a:rPr lang="zh-CN" altLang="en-US" sz="1600">
                <a:solidFill>
                  <a:prstClr val="black"/>
                </a:solidFill>
                <a:latin typeface="Franklin Gothic Book"/>
                <a:ea typeface="黑体"/>
              </a:rPr>
              <a:t>释放了</a:t>
            </a:r>
            <a:r>
              <a:rPr lang="en-US" altLang="zh-CN" sz="1600">
                <a:solidFill>
                  <a:prstClr val="black"/>
                </a:solidFill>
                <a:latin typeface="Franklin Gothic Book"/>
                <a:ea typeface="黑体"/>
              </a:rPr>
              <a:t>key=16</a:t>
            </a:r>
            <a:r>
              <a:rPr lang="zh-CN" altLang="en-US" sz="1600">
                <a:solidFill>
                  <a:prstClr val="black"/>
                </a:solidFill>
                <a:latin typeface="Franklin Gothic Book"/>
                <a:ea typeface="黑体"/>
              </a:rPr>
              <a:t>的对象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44034"/>
          <p:cNvSpPr txBox="1"/>
          <p:nvPr/>
        </p:nvSpPr>
        <p:spPr>
          <a:xfrm>
            <a:off x="547571" y="1797248"/>
            <a:ext cx="7886700" cy="3263504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把自由对象保存在一个单链表中，称为自由表（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free list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）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自由表只使用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next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数组，该数组只存储表中的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next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指针。</a:t>
            </a:r>
          </a:p>
        </p:txBody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3" y="914403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对象的分配与释放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2571115"/>
            <a:ext cx="6421120" cy="31102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99050" y="4466593"/>
            <a:ext cx="28440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prstClr val="black"/>
                </a:solidFill>
                <a:latin typeface="Franklin Gothic Book"/>
                <a:ea typeface="黑体"/>
              </a:rPr>
              <a:t>(a) </a:t>
            </a:r>
            <a:r>
              <a:rPr lang="zh-CN" altLang="en-US" sz="1600">
                <a:solidFill>
                  <a:prstClr val="black"/>
                </a:solidFill>
                <a:latin typeface="Franklin Gothic Book"/>
                <a:ea typeface="黑体"/>
              </a:rPr>
              <a:t>已经分配了</a:t>
            </a:r>
            <a:r>
              <a:rPr lang="en-US" altLang="zh-CN" sz="1600">
                <a:solidFill>
                  <a:prstClr val="black"/>
                </a:solidFill>
                <a:latin typeface="Franklin Gothic Book"/>
                <a:ea typeface="黑体"/>
              </a:rPr>
              <a:t>4</a:t>
            </a:r>
            <a:r>
              <a:rPr lang="zh-CN" altLang="en-US" sz="1600">
                <a:solidFill>
                  <a:prstClr val="black"/>
                </a:solidFill>
                <a:latin typeface="Franklin Gothic Book"/>
                <a:ea typeface="黑体"/>
              </a:rPr>
              <a:t>个对象的链表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prstClr val="black"/>
                </a:solidFill>
                <a:latin typeface="Franklin Gothic Book"/>
                <a:ea typeface="黑体"/>
              </a:rPr>
              <a:t>(b) </a:t>
            </a:r>
            <a:r>
              <a:rPr lang="zh-CN" altLang="en-US" sz="1600">
                <a:solidFill>
                  <a:prstClr val="black"/>
                </a:solidFill>
                <a:latin typeface="Franklin Gothic Book"/>
                <a:ea typeface="黑体"/>
              </a:rPr>
              <a:t>新申请一个对象，</a:t>
            </a:r>
            <a:r>
              <a:rPr lang="en-US" altLang="zh-CN" sz="1600">
                <a:solidFill>
                  <a:prstClr val="black"/>
                </a:solidFill>
                <a:latin typeface="Franklin Gothic Book"/>
                <a:ea typeface="黑体"/>
              </a:rPr>
              <a:t>key=25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prstClr val="black"/>
                </a:solidFill>
                <a:latin typeface="Franklin Gothic Book"/>
                <a:ea typeface="黑体"/>
              </a:rPr>
              <a:t>(c) </a:t>
            </a:r>
            <a:r>
              <a:rPr lang="zh-CN" altLang="en-US" sz="1600">
                <a:solidFill>
                  <a:prstClr val="black"/>
                </a:solidFill>
                <a:latin typeface="Franklin Gothic Book"/>
                <a:ea typeface="黑体"/>
              </a:rPr>
              <a:t>释放了</a:t>
            </a:r>
            <a:r>
              <a:rPr lang="en-US" altLang="zh-CN" sz="1600">
                <a:solidFill>
                  <a:prstClr val="black"/>
                </a:solidFill>
                <a:latin typeface="Franklin Gothic Book"/>
                <a:ea typeface="黑体"/>
              </a:rPr>
              <a:t>key=16</a:t>
            </a:r>
            <a:r>
              <a:rPr lang="zh-CN" altLang="en-US" sz="1600">
                <a:solidFill>
                  <a:prstClr val="black"/>
                </a:solidFill>
                <a:latin typeface="Franklin Gothic Book"/>
                <a:ea typeface="黑体"/>
              </a:rPr>
              <a:t>的对象</a:t>
            </a:r>
          </a:p>
        </p:txBody>
      </p:sp>
    </p:spTree>
    <p:extLst>
      <p:ext uri="{BB962C8B-B14F-4D97-AF65-F5344CB8AC3E}">
        <p14:creationId xmlns:p14="http://schemas.microsoft.com/office/powerpoint/2010/main" val="2725359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3" y="914403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申请、释放空间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080" y="2111375"/>
            <a:ext cx="2584450" cy="26352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99160" y="4973955"/>
            <a:ext cx="33388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prstClr val="black"/>
                </a:solidFill>
                <a:latin typeface="Franklin Gothic Book"/>
                <a:ea typeface="黑体"/>
              </a:rPr>
              <a:t>这两个过程的运行时间都是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</a:rPr>
              <a:t>O(1)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748" y="2428878"/>
            <a:ext cx="4905375" cy="1501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07635" y="4276090"/>
            <a:ext cx="2697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prstClr val="black"/>
                </a:solidFill>
                <a:latin typeface="Franklin Gothic Book"/>
                <a:ea typeface="黑体"/>
              </a:rPr>
              <a:t>多个链表共用一个自由表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05D90A9-1948-4F2A-A896-AEFD2DD01D93}"/>
              </a:ext>
            </a:extLst>
          </p:cNvPr>
          <p:cNvSpPr txBox="1"/>
          <p:nvPr/>
        </p:nvSpPr>
        <p:spPr>
          <a:xfrm>
            <a:off x="1619672" y="332656"/>
            <a:ext cx="1053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code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A51BAB-B2B9-4E6C-8F65-A840C41EA3F7}"/>
              </a:ext>
            </a:extLst>
          </p:cNvPr>
          <p:cNvSpPr txBox="1"/>
          <p:nvPr/>
        </p:nvSpPr>
        <p:spPr>
          <a:xfrm>
            <a:off x="755576" y="191683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u="sng" dirty="0"/>
              <a:t>代码示例</a:t>
            </a:r>
          </a:p>
        </p:txBody>
      </p:sp>
    </p:spTree>
    <p:extLst>
      <p:ext uri="{BB962C8B-B14F-4D97-AF65-F5344CB8AC3E}">
        <p14:creationId xmlns:p14="http://schemas.microsoft.com/office/powerpoint/2010/main" val="1295130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在这里插入图片描述">
            <a:extLst>
              <a:ext uri="{FF2B5EF4-FFF2-40B4-BE49-F238E27FC236}">
                <a16:creationId xmlns:a16="http://schemas.microsoft.com/office/drawing/2014/main" id="{36197317-0916-433D-9F24-1E2EE04B4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" y="1124744"/>
            <a:ext cx="12653881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A6022D2-CC4B-493C-A621-9D36F3EBCF02}"/>
              </a:ext>
            </a:extLst>
          </p:cNvPr>
          <p:cNvSpPr txBox="1"/>
          <p:nvPr/>
        </p:nvSpPr>
        <p:spPr>
          <a:xfrm>
            <a:off x="179512" y="6453338"/>
            <a:ext cx="52544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https://blog.csdn.net/weixin_42970016/article/details/113096262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256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1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E36C09"/>
      </a:accent2>
      <a:accent3>
        <a:srgbClr val="586D2C"/>
      </a:accent3>
      <a:accent4>
        <a:srgbClr val="938953"/>
      </a:accent4>
      <a:accent5>
        <a:srgbClr val="518685"/>
      </a:accent5>
      <a:accent6>
        <a:srgbClr val="CC9900"/>
      </a:accent6>
      <a:hlink>
        <a:srgbClr val="0000FF"/>
      </a:hlink>
      <a:folHlink>
        <a:srgbClr val="800080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</TotalTime>
  <Words>490</Words>
  <Application>Microsoft Office PowerPoint</Application>
  <PresentationFormat>全屏显示(4:3)</PresentationFormat>
  <Paragraphs>71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Meiryo UI</vt:lpstr>
      <vt:lpstr>等线</vt:lpstr>
      <vt:lpstr>黑体</vt:lpstr>
      <vt:lpstr>微软雅黑</vt:lpstr>
      <vt:lpstr>Agency FB</vt:lpstr>
      <vt:lpstr>Arial</vt:lpstr>
      <vt:lpstr>Calibri</vt:lpstr>
      <vt:lpstr>Franklin Gothic Book</vt:lpstr>
      <vt:lpstr>Franklin Gothic Medium</vt:lpstr>
      <vt:lpstr>默认设计模板</vt:lpstr>
      <vt:lpstr>自定义设计方案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代码习惯</vt:lpstr>
      <vt:lpstr>PowerPoint 演示文稿</vt:lpstr>
      <vt:lpstr>PowerPoint 演示文稿</vt:lpstr>
    </vt:vector>
  </TitlesOfParts>
  <Company>ECNU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 Jin</dc:creator>
  <cp:lastModifiedBy>空</cp:lastModifiedBy>
  <cp:revision>252</cp:revision>
  <dcterms:created xsi:type="dcterms:W3CDTF">2011-05-26T04:58:14Z</dcterms:created>
  <dcterms:modified xsi:type="dcterms:W3CDTF">2023-04-13T06:15:33Z</dcterms:modified>
</cp:coreProperties>
</file>